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45" r:id="rId1"/>
  </p:sldMasterIdLst>
  <p:notesMasterIdLst>
    <p:notesMasterId r:id="rId20"/>
  </p:notesMasterIdLst>
  <p:handoutMasterIdLst>
    <p:handoutMasterId r:id="rId21"/>
  </p:handoutMasterIdLst>
  <p:sldIdLst>
    <p:sldId id="330" r:id="rId2"/>
    <p:sldId id="336" r:id="rId3"/>
    <p:sldId id="337" r:id="rId4"/>
    <p:sldId id="328" r:id="rId5"/>
    <p:sldId id="329" r:id="rId6"/>
    <p:sldId id="342" r:id="rId7"/>
    <p:sldId id="343" r:id="rId8"/>
    <p:sldId id="344" r:id="rId9"/>
    <p:sldId id="345" r:id="rId10"/>
    <p:sldId id="346" r:id="rId11"/>
    <p:sldId id="338" r:id="rId12"/>
    <p:sldId id="348" r:id="rId13"/>
    <p:sldId id="335" r:id="rId14"/>
    <p:sldId id="332" r:id="rId15"/>
    <p:sldId id="331" r:id="rId16"/>
    <p:sldId id="350" r:id="rId17"/>
    <p:sldId id="340" r:id="rId18"/>
    <p:sldId id="347" r:id="rId19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246E"/>
    <a:srgbClr val="C4BD97"/>
    <a:srgbClr val="009900"/>
    <a:srgbClr val="006600"/>
    <a:srgbClr val="008000"/>
    <a:srgbClr val="5DFFA6"/>
    <a:srgbClr val="B2C7E0"/>
    <a:srgbClr val="DBE7C3"/>
    <a:srgbClr val="00B8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04" autoAdjust="0"/>
  </p:normalViewPr>
  <p:slideViewPr>
    <p:cSldViewPr>
      <p:cViewPr varScale="1">
        <p:scale>
          <a:sx n="116" d="100"/>
          <a:sy n="116" d="100"/>
        </p:scale>
        <p:origin x="336" y="84"/>
      </p:cViewPr>
      <p:guideLst>
        <p:guide orient="horz" pos="2880"/>
        <p:guide pos="3840"/>
        <p:guide orient="horz"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89565E-5904-41F6-B13F-9BC08D5DEC86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F5080D61-89B5-4F05-A04E-731398146675}">
      <dgm:prSet phldrT="[Текст]" custT="1"/>
      <dgm:spPr/>
      <dgm:t>
        <a:bodyPr/>
        <a:lstStyle/>
        <a:p>
          <a:pPr algn="ctr" rtl="0" fontAlgn="base">
            <a:spcBef>
              <a:spcPct val="0"/>
            </a:spcBef>
            <a:spcAft>
              <a:spcPct val="0"/>
            </a:spcAft>
          </a:pPr>
          <a:r>
            <a:rPr lang="ru-RU" sz="1800" b="1" kern="1200" dirty="0">
              <a:solidFill>
                <a:schemeClr val="tx1"/>
              </a:solidFill>
              <a:latin typeface="+mn-lt"/>
              <a:ea typeface="+mj-ea"/>
              <a:cs typeface="Tahoma" pitchFamily="34" charset="0"/>
            </a:rPr>
            <a:t>Педагог</a:t>
          </a:r>
        </a:p>
      </dgm:t>
    </dgm:pt>
    <dgm:pt modelId="{74D4115A-8387-4C3C-99DF-AE89856EB759}" type="parTrans" cxnId="{ABEEBA17-0E95-443F-A5D0-3DA710A27851}">
      <dgm:prSet/>
      <dgm:spPr/>
      <dgm:t>
        <a:bodyPr/>
        <a:lstStyle/>
        <a:p>
          <a:endParaRPr lang="ru-RU"/>
        </a:p>
      </dgm:t>
    </dgm:pt>
    <dgm:pt modelId="{4330AF96-FDCE-46C3-B3E3-7F04A79C56DC}" type="sibTrans" cxnId="{ABEEBA17-0E95-443F-A5D0-3DA710A27851}">
      <dgm:prSet/>
      <dgm:spPr/>
      <dgm:t>
        <a:bodyPr/>
        <a:lstStyle/>
        <a:p>
          <a:endParaRPr lang="ru-RU"/>
        </a:p>
      </dgm:t>
    </dgm:pt>
    <dgm:pt modelId="{C4F3D5BD-19A6-431E-9F1A-0F697B462129}">
      <dgm:prSet phldrT="[Текст]" custT="1"/>
      <dgm:spPr/>
      <dgm:t>
        <a:bodyPr/>
        <a:lstStyle/>
        <a:p>
          <a:pPr marL="0" algn="ctr" defTabSz="914400" rtl="0" eaLnBrk="1" fontAlgn="base" latinLnBrk="0" hangingPunct="1">
            <a:spcBef>
              <a:spcPct val="0"/>
            </a:spcBef>
            <a:spcAft>
              <a:spcPct val="0"/>
            </a:spcAft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Муниципальный район</a:t>
          </a:r>
          <a:endParaRPr lang="en-US" sz="1800" b="1" kern="1200" dirty="0">
            <a:solidFill>
              <a:schemeClr val="tx1"/>
            </a:solidFill>
            <a:latin typeface="Arial" panose="020B0604020202020204" pitchFamily="34" charset="0"/>
            <a:ea typeface="Tahoma" pitchFamily="34" charset="0"/>
            <a:cs typeface="Arial" panose="020B0604020202020204" pitchFamily="34" charset="0"/>
          </a:endParaRPr>
        </a:p>
        <a:p>
          <a:pPr algn="l" defTabSz="1778000">
            <a:spcBef>
              <a:spcPct val="0"/>
            </a:spcBef>
            <a:spcAft>
              <a:spcPct val="35000"/>
            </a:spcAft>
          </a:pPr>
          <a:endParaRPr lang="ru-RU" sz="2000" kern="1200" dirty="0">
            <a:latin typeface="+mn-lt"/>
          </a:endParaRPr>
        </a:p>
      </dgm:t>
    </dgm:pt>
    <dgm:pt modelId="{01AA0530-0E16-470A-9A4C-DCA10A5601EB}" type="parTrans" cxnId="{3EE5D507-3DFD-4B95-8B7A-7F5B7F10D2CD}">
      <dgm:prSet/>
      <dgm:spPr/>
      <dgm:t>
        <a:bodyPr/>
        <a:lstStyle/>
        <a:p>
          <a:endParaRPr lang="ru-RU"/>
        </a:p>
      </dgm:t>
    </dgm:pt>
    <dgm:pt modelId="{BF970041-27C2-4E95-9D38-A864729099E9}" type="sibTrans" cxnId="{3EE5D507-3DFD-4B95-8B7A-7F5B7F10D2CD}">
      <dgm:prSet/>
      <dgm:spPr/>
      <dgm:t>
        <a:bodyPr/>
        <a:lstStyle/>
        <a:p>
          <a:endParaRPr lang="ru-RU"/>
        </a:p>
      </dgm:t>
    </dgm:pt>
    <dgm:pt modelId="{44C0870B-B788-4202-924D-DC1B8BBB8EF3}">
      <dgm:prSet/>
      <dgm:spPr/>
      <dgm:t>
        <a:bodyPr/>
        <a:lstStyle/>
        <a:p>
          <a:endParaRPr lang="ru-RU" dirty="0"/>
        </a:p>
      </dgm:t>
    </dgm:pt>
    <dgm:pt modelId="{79A68562-90EE-4584-A3CC-53F8B58B69EE}" type="parTrans" cxnId="{7495B282-EB6F-4484-81E6-B27ECD7FA93D}">
      <dgm:prSet/>
      <dgm:spPr/>
      <dgm:t>
        <a:bodyPr/>
        <a:lstStyle/>
        <a:p>
          <a:endParaRPr lang="ru-RU"/>
        </a:p>
      </dgm:t>
    </dgm:pt>
    <dgm:pt modelId="{FB7CD4CE-1C68-4826-9CCF-136395FE7737}" type="sibTrans" cxnId="{7495B282-EB6F-4484-81E6-B27ECD7FA93D}">
      <dgm:prSet/>
      <dgm:spPr/>
      <dgm:t>
        <a:bodyPr/>
        <a:lstStyle/>
        <a:p>
          <a:endParaRPr lang="ru-RU"/>
        </a:p>
      </dgm:t>
    </dgm:pt>
    <dgm:pt modelId="{14ABC2B3-56D0-4CE2-8908-5B8F6BDD427D}">
      <dgm:prSet/>
      <dgm:spPr/>
      <dgm:t>
        <a:bodyPr/>
        <a:lstStyle/>
        <a:p>
          <a:endParaRPr lang="ru-RU" dirty="0"/>
        </a:p>
      </dgm:t>
    </dgm:pt>
    <dgm:pt modelId="{394F8A82-B828-459D-84F2-B0BDE1DEF2F2}" type="parTrans" cxnId="{C48A1BBE-18FA-4A93-9EC2-4327FA66D577}">
      <dgm:prSet/>
      <dgm:spPr/>
      <dgm:t>
        <a:bodyPr/>
        <a:lstStyle/>
        <a:p>
          <a:endParaRPr lang="ru-RU"/>
        </a:p>
      </dgm:t>
    </dgm:pt>
    <dgm:pt modelId="{B35FC844-7147-46E1-BCC2-1A04DF3B8AEB}" type="sibTrans" cxnId="{C48A1BBE-18FA-4A93-9EC2-4327FA66D577}">
      <dgm:prSet/>
      <dgm:spPr/>
      <dgm:t>
        <a:bodyPr/>
        <a:lstStyle/>
        <a:p>
          <a:endParaRPr lang="ru-RU"/>
        </a:p>
      </dgm:t>
    </dgm:pt>
    <dgm:pt modelId="{3A3E3121-0D35-45AB-8BA2-7BE3C752CF2F}" type="pres">
      <dgm:prSet presAssocID="{4B89565E-5904-41F6-B13F-9BC08D5DEC86}" presName="arrowDiagram" presStyleCnt="0">
        <dgm:presLayoutVars>
          <dgm:chMax val="5"/>
          <dgm:dir/>
          <dgm:resizeHandles val="exact"/>
        </dgm:presLayoutVars>
      </dgm:prSet>
      <dgm:spPr/>
    </dgm:pt>
    <dgm:pt modelId="{486C02DB-97F0-47E5-AE41-DC8D2C1A3A07}" type="pres">
      <dgm:prSet presAssocID="{4B89565E-5904-41F6-B13F-9BC08D5DEC86}" presName="arrow" presStyleLbl="bgShp" presStyleIdx="0" presStyleCnt="1" custScaleX="122328" custScaleY="91175" custLinFactNeighborX="28484" custLinFactNeighborY="4728"/>
      <dgm:spPr>
        <a:solidFill>
          <a:schemeClr val="bg2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3FB8D9BF-6390-4558-A771-FF27BC13679C}" type="pres">
      <dgm:prSet presAssocID="{4B89565E-5904-41F6-B13F-9BC08D5DEC86}" presName="arrowDiagram4" presStyleCnt="0"/>
      <dgm:spPr/>
    </dgm:pt>
    <dgm:pt modelId="{49AB1F06-67F9-4C9A-B494-2B434C7040BF}" type="pres">
      <dgm:prSet presAssocID="{F5080D61-89B5-4F05-A04E-731398146675}" presName="bullet4a" presStyleLbl="node1" presStyleIdx="0" presStyleCnt="4" custScaleX="186091" custScaleY="196504" custLinFactX="422910" custLinFactNeighborX="500000" custLinFactNeighborY="24864"/>
      <dgm:spPr>
        <a:solidFill>
          <a:schemeClr val="bg2">
            <a:lumMod val="50000"/>
          </a:schemeClr>
        </a:solidFill>
      </dgm:spPr>
    </dgm:pt>
    <dgm:pt modelId="{05846817-5CB4-4F1B-A803-138D83F8350D}" type="pres">
      <dgm:prSet presAssocID="{F5080D61-89B5-4F05-A04E-731398146675}" presName="textBox4a" presStyleLbl="revTx" presStyleIdx="0" presStyleCnt="4" custScaleX="156152" custScaleY="39263" custLinFactX="58720" custLinFactNeighborX="100000" custLinFactNeighborY="-263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BE2196-4E3B-451D-ABAB-8565D1C1428B}" type="pres">
      <dgm:prSet presAssocID="{44C0870B-B788-4202-924D-DC1B8BBB8EF3}" presName="bullet4b" presStyleLbl="node1" presStyleIdx="1" presStyleCnt="4" custLinFactX="205244" custLinFactY="30018" custLinFactNeighborX="300000" custLinFactNeighborY="100000"/>
      <dgm:spPr>
        <a:solidFill>
          <a:schemeClr val="bg2">
            <a:lumMod val="50000"/>
          </a:schemeClr>
        </a:solidFill>
      </dgm:spPr>
    </dgm:pt>
    <dgm:pt modelId="{4C7C2C6E-0935-4800-9040-E1CBD884E9F4}" type="pres">
      <dgm:prSet presAssocID="{44C0870B-B788-4202-924D-DC1B8BBB8EF3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DE684-9329-4FE3-985B-CB5A58EF6A51}" type="pres">
      <dgm:prSet presAssocID="{C4F3D5BD-19A6-431E-9F1A-0F697B462129}" presName="bullet4c" presStyleLbl="node1" presStyleIdx="2" presStyleCnt="4" custLinFactX="131476" custLinFactY="46297" custLinFactNeighborX="200000" custLinFactNeighborY="100000"/>
      <dgm:spPr>
        <a:solidFill>
          <a:schemeClr val="bg2">
            <a:lumMod val="50000"/>
          </a:schemeClr>
        </a:solidFill>
      </dgm:spPr>
    </dgm:pt>
    <dgm:pt modelId="{8FCC2E5A-DE4A-47E7-8D94-231FA4E0FE7A}" type="pres">
      <dgm:prSet presAssocID="{C4F3D5BD-19A6-431E-9F1A-0F697B462129}" presName="textBox4c" presStyleLbl="revTx" presStyleIdx="2" presStyleCnt="4" custScaleX="277835" custScaleY="18828" custLinFactX="59087" custLinFactNeighborX="100000" custLinFactNeighborY="-230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C73BCB-6D48-4E49-8D7A-ED5ECA17C4CE}" type="pres">
      <dgm:prSet presAssocID="{14ABC2B3-56D0-4CE2-8908-5B8F6BDD427D}" presName="bullet4d" presStyleLbl="node1" presStyleIdx="3" presStyleCnt="4" custScaleX="129884" custScaleY="119786" custLinFactX="300000" custLinFactNeighborX="399606" custLinFactNeighborY="32358"/>
      <dgm:spPr>
        <a:solidFill>
          <a:schemeClr val="bg2">
            <a:lumMod val="50000"/>
          </a:schemeClr>
        </a:solidFill>
      </dgm:spPr>
    </dgm:pt>
    <dgm:pt modelId="{095F3FB7-B084-40A9-A874-25EBCDB9FF61}" type="pres">
      <dgm:prSet presAssocID="{14ABC2B3-56D0-4CE2-8908-5B8F6BDD427D}" presName="textBox4d" presStyleLbl="revTx" presStyleIdx="3" presStyleCnt="4" custLinFactNeighborX="-21723" custLinFactNeighborY="-3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95B282-EB6F-4484-81E6-B27ECD7FA93D}" srcId="{4B89565E-5904-41F6-B13F-9BC08D5DEC86}" destId="{44C0870B-B788-4202-924D-DC1B8BBB8EF3}" srcOrd="1" destOrd="0" parTransId="{79A68562-90EE-4584-A3CC-53F8B58B69EE}" sibTransId="{FB7CD4CE-1C68-4826-9CCF-136395FE7737}"/>
    <dgm:cxn modelId="{3EE5D507-3DFD-4B95-8B7A-7F5B7F10D2CD}" srcId="{4B89565E-5904-41F6-B13F-9BC08D5DEC86}" destId="{C4F3D5BD-19A6-431E-9F1A-0F697B462129}" srcOrd="2" destOrd="0" parTransId="{01AA0530-0E16-470A-9A4C-DCA10A5601EB}" sibTransId="{BF970041-27C2-4E95-9D38-A864729099E9}"/>
    <dgm:cxn modelId="{ABEEBA17-0E95-443F-A5D0-3DA710A27851}" srcId="{4B89565E-5904-41F6-B13F-9BC08D5DEC86}" destId="{F5080D61-89B5-4F05-A04E-731398146675}" srcOrd="0" destOrd="0" parTransId="{74D4115A-8387-4C3C-99DF-AE89856EB759}" sibTransId="{4330AF96-FDCE-46C3-B3E3-7F04A79C56DC}"/>
    <dgm:cxn modelId="{904AD0D0-3D05-48D3-AFCE-F379BECBC0D8}" type="presOf" srcId="{C4F3D5BD-19A6-431E-9F1A-0F697B462129}" destId="{8FCC2E5A-DE4A-47E7-8D94-231FA4E0FE7A}" srcOrd="0" destOrd="0" presId="urn:microsoft.com/office/officeart/2005/8/layout/arrow2"/>
    <dgm:cxn modelId="{512CA3A5-AC42-41B1-A7EC-65735DCCD47C}" type="presOf" srcId="{F5080D61-89B5-4F05-A04E-731398146675}" destId="{05846817-5CB4-4F1B-A803-138D83F8350D}" srcOrd="0" destOrd="0" presId="urn:microsoft.com/office/officeart/2005/8/layout/arrow2"/>
    <dgm:cxn modelId="{48523D2D-61F3-4BAB-9F53-553EECB338D0}" type="presOf" srcId="{4B89565E-5904-41F6-B13F-9BC08D5DEC86}" destId="{3A3E3121-0D35-45AB-8BA2-7BE3C752CF2F}" srcOrd="0" destOrd="0" presId="urn:microsoft.com/office/officeart/2005/8/layout/arrow2"/>
    <dgm:cxn modelId="{C48A1BBE-18FA-4A93-9EC2-4327FA66D577}" srcId="{4B89565E-5904-41F6-B13F-9BC08D5DEC86}" destId="{14ABC2B3-56D0-4CE2-8908-5B8F6BDD427D}" srcOrd="3" destOrd="0" parTransId="{394F8A82-B828-459D-84F2-B0BDE1DEF2F2}" sibTransId="{B35FC844-7147-46E1-BCC2-1A04DF3B8AEB}"/>
    <dgm:cxn modelId="{DC1A5053-E5A8-40B7-81C0-8D3C35E2C3ED}" type="presOf" srcId="{44C0870B-B788-4202-924D-DC1B8BBB8EF3}" destId="{4C7C2C6E-0935-4800-9040-E1CBD884E9F4}" srcOrd="0" destOrd="0" presId="urn:microsoft.com/office/officeart/2005/8/layout/arrow2"/>
    <dgm:cxn modelId="{83E8D9F4-AC60-46BB-A337-49AD8CA7620E}" type="presOf" srcId="{14ABC2B3-56D0-4CE2-8908-5B8F6BDD427D}" destId="{095F3FB7-B084-40A9-A874-25EBCDB9FF61}" srcOrd="0" destOrd="0" presId="urn:microsoft.com/office/officeart/2005/8/layout/arrow2"/>
    <dgm:cxn modelId="{1B43ED91-B7C7-4FAD-A0A2-5E7AFF6779AE}" type="presParOf" srcId="{3A3E3121-0D35-45AB-8BA2-7BE3C752CF2F}" destId="{486C02DB-97F0-47E5-AE41-DC8D2C1A3A07}" srcOrd="0" destOrd="0" presId="urn:microsoft.com/office/officeart/2005/8/layout/arrow2"/>
    <dgm:cxn modelId="{23690C97-FBAA-4672-BB90-B396FCF53223}" type="presParOf" srcId="{3A3E3121-0D35-45AB-8BA2-7BE3C752CF2F}" destId="{3FB8D9BF-6390-4558-A771-FF27BC13679C}" srcOrd="1" destOrd="0" presId="urn:microsoft.com/office/officeart/2005/8/layout/arrow2"/>
    <dgm:cxn modelId="{E2911FE4-8F55-46D3-8A3B-4C79BD1CB60F}" type="presParOf" srcId="{3FB8D9BF-6390-4558-A771-FF27BC13679C}" destId="{49AB1F06-67F9-4C9A-B494-2B434C7040BF}" srcOrd="0" destOrd="0" presId="urn:microsoft.com/office/officeart/2005/8/layout/arrow2"/>
    <dgm:cxn modelId="{770BAB89-F38F-4A96-8B0C-C189E92EA9F8}" type="presParOf" srcId="{3FB8D9BF-6390-4558-A771-FF27BC13679C}" destId="{05846817-5CB4-4F1B-A803-138D83F8350D}" srcOrd="1" destOrd="0" presId="urn:microsoft.com/office/officeart/2005/8/layout/arrow2"/>
    <dgm:cxn modelId="{6C0E123D-4CEF-4824-8AE0-7F7537E6BFB6}" type="presParOf" srcId="{3FB8D9BF-6390-4558-A771-FF27BC13679C}" destId="{8FBE2196-4E3B-451D-ABAB-8565D1C1428B}" srcOrd="2" destOrd="0" presId="urn:microsoft.com/office/officeart/2005/8/layout/arrow2"/>
    <dgm:cxn modelId="{2F5945B4-A774-4BBE-B5CE-1BC4C53CA54F}" type="presParOf" srcId="{3FB8D9BF-6390-4558-A771-FF27BC13679C}" destId="{4C7C2C6E-0935-4800-9040-E1CBD884E9F4}" srcOrd="3" destOrd="0" presId="urn:microsoft.com/office/officeart/2005/8/layout/arrow2"/>
    <dgm:cxn modelId="{5F5845AC-9FAE-4048-9605-B5BADE17E53E}" type="presParOf" srcId="{3FB8D9BF-6390-4558-A771-FF27BC13679C}" destId="{E66DE684-9329-4FE3-985B-CB5A58EF6A51}" srcOrd="4" destOrd="0" presId="urn:microsoft.com/office/officeart/2005/8/layout/arrow2"/>
    <dgm:cxn modelId="{24F5F706-BFBF-45D4-8E06-8B1310A4A1EE}" type="presParOf" srcId="{3FB8D9BF-6390-4558-A771-FF27BC13679C}" destId="{8FCC2E5A-DE4A-47E7-8D94-231FA4E0FE7A}" srcOrd="5" destOrd="0" presId="urn:microsoft.com/office/officeart/2005/8/layout/arrow2"/>
    <dgm:cxn modelId="{A825CFED-6E83-46CE-94B0-593E3F2D3445}" type="presParOf" srcId="{3FB8D9BF-6390-4558-A771-FF27BC13679C}" destId="{02C73BCB-6D48-4E49-8D7A-ED5ECA17C4CE}" srcOrd="6" destOrd="0" presId="urn:microsoft.com/office/officeart/2005/8/layout/arrow2"/>
    <dgm:cxn modelId="{12375111-4E34-4000-A71C-CBD2200A8979}" type="presParOf" srcId="{3FB8D9BF-6390-4558-A771-FF27BC13679C}" destId="{095F3FB7-B084-40A9-A874-25EBCDB9FF61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129CCE-B7BF-4A99-B081-2753FDECF159}" type="datetimeFigureOut">
              <a:rPr lang="ru-RU" smtClean="0"/>
              <a:t>23.12.2020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5CEE2-7479-407F-AC92-13A062F284C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34038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3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6" y="3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046F2-944B-4F90-BD18-F60E57C1B3F9}" type="datetimeFigureOut">
              <a:rPr lang="ru-RU" smtClean="0"/>
              <a:t>23.12.2020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43665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6" y="9443665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6CA857-7694-4636-8871-A9C2DD9E796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3019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2FD79353-59B3-41D4-A1A9-DC36E0CFDD1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930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3B2A0A5D-9805-43FA-9255-6400C57A3A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791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5615774A-4755-4C13-96F3-4FC371D428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199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0ABD3466-641E-44E7-9A05-B89B6B0207E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272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CB4EFC2D-38A6-4D8B-8B37-4B7EC6CF72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773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68AE3D3D-E080-4E59-8BE3-528D03801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725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E10920C-B0CF-4CB3-A3D4-8DD2C3948F8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4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7D67A621-1EA3-4D43-B93C-E3EAB5876F0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20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91F271C5-520E-4302-A0B1-440D127E6EE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91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88692BE-808A-414F-AD5F-AEE5D3A9CEA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303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95E358C6-E46C-428F-ABEE-3593A2D0797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684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413" y="274637"/>
            <a:ext cx="1076698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5413" y="1600201"/>
            <a:ext cx="1076698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15413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CBE867B1-6445-4213-9600-44A6D43D558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23.12.2020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347200" y="1408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28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3.jpe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94451" y="4653136"/>
            <a:ext cx="5735960" cy="23762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defTabSz="1219170">
              <a:defRPr/>
            </a:pPr>
            <a:r>
              <a:rPr lang="ru-RU" sz="2667" dirty="0">
                <a:solidFill>
                  <a:srgbClr val="A8246E"/>
                </a:solidFill>
                <a:latin typeface="Arial"/>
              </a:rPr>
              <a:t>Министр образования и науки Республики Татарстан </a:t>
            </a:r>
          </a:p>
          <a:p>
            <a:pPr algn="r" defTabSz="1219170">
              <a:defRPr/>
            </a:pPr>
            <a:r>
              <a:rPr lang="ru-RU" sz="2667" dirty="0" err="1">
                <a:solidFill>
                  <a:srgbClr val="A8246E"/>
                </a:solidFill>
                <a:latin typeface="Arial"/>
              </a:rPr>
              <a:t>И.Г.Хадиуллин</a:t>
            </a:r>
            <a:endParaRPr lang="ru-RU" sz="2667" dirty="0">
              <a:solidFill>
                <a:srgbClr val="A8246E"/>
              </a:solidFill>
              <a:latin typeface="Arial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5400" y="1665005"/>
            <a:ext cx="11496600" cy="258527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Об итогах выполнения в 2020 году отраслевого Соглашения между Министерством образования и науки Республики Татарстан и Татарским республиканским комитетом профсоюза работников народного образования и науки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pic>
        <p:nvPicPr>
          <p:cNvPr id="7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10845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 panose="020B0604020202020204" pitchFamily="34" charset="0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defTabSz="1219170"/>
            <a:fld id="{B19B0651-EE4F-4900-A07F-96A6BFA9D0F0}" type="slidenum">
              <a:rPr lang="ru-RU">
                <a:solidFill>
                  <a:prstClr val="black">
                    <a:tint val="75000"/>
                  </a:prstClr>
                </a:solidFill>
                <a:latin typeface="Arial"/>
              </a:rPr>
              <a:pPr defTabSz="1219170"/>
              <a:t>2</a:t>
            </a:fld>
            <a:endParaRPr lang="ru-RU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95400" y="51470"/>
            <a:ext cx="100811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Национальный проект </a:t>
            </a:r>
          </a:p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«Образования»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911424" y="1970098"/>
            <a:ext cx="698477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A8246F"/>
                </a:solidFill>
              </a:rPr>
              <a:t>  </a:t>
            </a:r>
            <a:r>
              <a:rPr lang="ru-RU" sz="2400" b="1" dirty="0">
                <a:solidFill>
                  <a:srgbClr val="A8246F"/>
                </a:solidFill>
              </a:rPr>
              <a:t>Целевые показатели:</a:t>
            </a:r>
          </a:p>
          <a:p>
            <a:pPr>
              <a:defRPr/>
            </a:pPr>
            <a:endParaRPr lang="ru-RU" sz="2400" b="1" dirty="0">
              <a:solidFill>
                <a:srgbClr val="A8246F"/>
              </a:solidFill>
            </a:endParaRPr>
          </a:p>
          <a:p>
            <a:pPr algn="just">
              <a:defRPr/>
            </a:pPr>
            <a:endParaRPr lang="ru-RU" sz="800" b="1" dirty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ru-RU" b="1" dirty="0"/>
              <a:t>обеспечение глобальной конкурентоспособности российского образования, вхождение Российской Федерации в число 10 ведущих стран мира по качеству общего образования</a:t>
            </a:r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endParaRPr lang="ru-RU" b="1" dirty="0"/>
          </a:p>
          <a:p>
            <a:pPr marL="285750" indent="-285750" algn="just">
              <a:buFont typeface="Wingdings" panose="05000000000000000000" pitchFamily="2" charset="2"/>
              <a:buChar char="ü"/>
              <a:defRPr/>
            </a:pPr>
            <a:r>
              <a:rPr lang="ru-RU" b="1" dirty="0"/>
              <a:t>воспитание гармонично развитой и социально ответственной личности на основе духовно-нравственных ценностей народов Российской Федерации, исторических и национально-культурных традиций</a:t>
            </a:r>
          </a:p>
        </p:txBody>
      </p:sp>
      <p:pic>
        <p:nvPicPr>
          <p:cNvPr id="14" name="Picture 2" descr="https://kirov-portal.ru/upload/original/news/7cc/7ccfba37a123b6aeab531f55f4d6f6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232" y="2204864"/>
            <a:ext cx="3659315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290286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 panose="020B0604020202020204" pitchFamily="34" charset="0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defTabSz="1219170"/>
            <a:fld id="{B19B0651-EE4F-4900-A07F-96A6BFA9D0F0}" type="slidenum">
              <a:rPr lang="ru-RU">
                <a:solidFill>
                  <a:prstClr val="black">
                    <a:tint val="75000"/>
                  </a:prstClr>
                </a:solidFill>
                <a:latin typeface="Arial"/>
              </a:rPr>
              <a:pPr defTabSz="1219170"/>
              <a:t>3</a:t>
            </a:fld>
            <a:endParaRPr lang="ru-RU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95400" y="112993"/>
            <a:ext cx="10081120" cy="581005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Государственные программы </a:t>
            </a:r>
            <a:b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отрасли «Образование» </a:t>
            </a:r>
          </a:p>
          <a:p>
            <a:pPr algn="ctr">
              <a:lnSpc>
                <a:spcPct val="100000"/>
              </a:lnSpc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 2020 году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983432" y="2348880"/>
            <a:ext cx="10729191" cy="3744416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352425" algn="just">
              <a:lnSpc>
                <a:spcPct val="115000"/>
              </a:lnSpc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Государственная программа </a:t>
            </a:r>
            <a:r>
              <a:rPr lang="ru-RU" b="1" dirty="0">
                <a:ea typeface="Calibri"/>
                <a:cs typeface="Times New Roman"/>
              </a:rPr>
              <a:t>«Развитие образования и науки Республики Татарстан на 2014 – 2025 годы»</a:t>
            </a:r>
          </a:p>
          <a:p>
            <a:pPr marL="361950" indent="-352425" algn="just">
              <a:lnSpc>
                <a:spcPct val="115000"/>
              </a:lnSpc>
              <a:buClr>
                <a:schemeClr val="tx1"/>
              </a:buClr>
              <a:buFont typeface="Wingdings" panose="05000000000000000000" pitchFamily="2" charset="2"/>
              <a:buChar char="ü"/>
            </a:pPr>
            <a:endParaRPr lang="ru-RU" sz="800" b="1" dirty="0">
              <a:ea typeface="Calibri"/>
              <a:cs typeface="Times New Roman"/>
            </a:endParaRPr>
          </a:p>
          <a:p>
            <a:pPr marL="361950" indent="-352425" algn="just">
              <a:lnSpc>
                <a:spcPct val="115000"/>
              </a:lnSpc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Государственная программа </a:t>
            </a:r>
            <a:r>
              <a:rPr lang="ru-RU" b="1" dirty="0">
                <a:ea typeface="Calibri"/>
                <a:cs typeface="Times New Roman"/>
              </a:rPr>
              <a:t>«Сохранение, изучение и развитие государственных языков Республики Татарстан и других языков в Республике Татарстан на 2014 – 2022 годы»   </a:t>
            </a:r>
          </a:p>
          <a:p>
            <a:pPr marL="361950" indent="-352425" algn="just">
              <a:lnSpc>
                <a:spcPct val="115000"/>
              </a:lnSpc>
              <a:buClr>
                <a:schemeClr val="tx1"/>
              </a:buClr>
              <a:buFont typeface="Wingdings" panose="05000000000000000000" pitchFamily="2" charset="2"/>
              <a:buChar char="ü"/>
            </a:pPr>
            <a:endParaRPr lang="ru-RU" sz="800" b="1" dirty="0">
              <a:solidFill>
                <a:srgbClr val="A8246E"/>
              </a:solidFill>
              <a:ea typeface="Times New Roman"/>
              <a:cs typeface="Times New Roman"/>
            </a:endParaRPr>
          </a:p>
          <a:p>
            <a:pPr marL="361950" indent="-352425" algn="just">
              <a:lnSpc>
                <a:spcPct val="115000"/>
              </a:lnSpc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Государственная программа </a:t>
            </a:r>
            <a:r>
              <a:rPr lang="ru-RU" b="1" dirty="0">
                <a:ea typeface="Calibri"/>
                <a:cs typeface="Times New Roman"/>
              </a:rPr>
              <a:t>«Стратегическое управление талантами в Республике Татарстан на 2015 – 2022 годы»</a:t>
            </a:r>
            <a:endParaRPr lang="ru-RU" b="1" dirty="0"/>
          </a:p>
        </p:txBody>
      </p:sp>
      <p:pic>
        <p:nvPicPr>
          <p:cNvPr id="9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826528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 panose="020B0604020202020204" pitchFamily="34" charset="0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defTabSz="1219170"/>
            <a:fld id="{B19B0651-EE4F-4900-A07F-96A6BFA9D0F0}" type="slidenum">
              <a:rPr lang="ru-RU">
                <a:solidFill>
                  <a:prstClr val="black">
                    <a:tint val="75000"/>
                  </a:prstClr>
                </a:solidFill>
                <a:latin typeface="Arial"/>
              </a:rPr>
              <a:pPr defTabSz="1219170"/>
              <a:t>4</a:t>
            </a:fld>
            <a:endParaRPr lang="ru-RU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5400" y="44624"/>
            <a:ext cx="10009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Строительство </a:t>
            </a:r>
          </a:p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образовательных организаций </a:t>
            </a:r>
          </a:p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2020 году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1425" y="1844824"/>
            <a:ext cx="110491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A824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школ и </a:t>
            </a:r>
            <a:r>
              <a:rPr lang="ru-RU" sz="2000" b="1" dirty="0">
                <a:solidFill>
                  <a:srgbClr val="A824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пристроя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000" b="1" dirty="0">
                <a:solidFill>
                  <a:srgbClr val="A824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8 746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мест) – более </a:t>
            </a:r>
            <a:r>
              <a:rPr lang="ru-RU" sz="2000" b="1" dirty="0">
                <a:solidFill>
                  <a:srgbClr val="A824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11,9 млрд. руб.</a:t>
            </a:r>
          </a:p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A824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детских садов на </a:t>
            </a:r>
            <a:r>
              <a:rPr lang="ru-RU" sz="2000" b="1" dirty="0">
                <a:solidFill>
                  <a:srgbClr val="A824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5 495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мест – более</a:t>
            </a:r>
            <a:r>
              <a:rPr lang="ru-RU" sz="2000" b="1" dirty="0">
                <a:solidFill>
                  <a:srgbClr val="A824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5,7 млрд. руб.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ru-RU" sz="2000" b="1">
                <a:latin typeface="Arial" panose="020B0604020202020204" pitchFamily="34" charset="0"/>
                <a:cs typeface="Arial" panose="020B0604020202020204" pitchFamily="34" charset="0"/>
              </a:rPr>
              <a:t>продолжается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строительство 3 общеобразовательных организаций</a:t>
            </a:r>
          </a:p>
        </p:txBody>
      </p:sp>
      <p:pic>
        <p:nvPicPr>
          <p:cNvPr id="2" name="Рисунок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172" y="3862139"/>
            <a:ext cx="468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518" y="3862139"/>
            <a:ext cx="468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1910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 panose="020B0604020202020204" pitchFamily="34" charset="0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defTabSz="1219170"/>
            <a:fld id="{B19B0651-EE4F-4900-A07F-96A6BFA9D0F0}" type="slidenum">
              <a:rPr lang="ru-RU">
                <a:solidFill>
                  <a:prstClr val="black">
                    <a:tint val="75000"/>
                  </a:prstClr>
                </a:solidFill>
                <a:latin typeface="Arial"/>
              </a:rPr>
              <a:pPr defTabSz="1219170"/>
              <a:t>5</a:t>
            </a:fld>
            <a:endParaRPr lang="ru-RU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95400" y="116632"/>
            <a:ext cx="10081120" cy="7429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Капитальный ремонт зданий </a:t>
            </a:r>
          </a:p>
          <a:p>
            <a:pPr algn="ctr">
              <a:lnSpc>
                <a:spcPct val="100000"/>
              </a:lnSpc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образовательных организаций </a:t>
            </a:r>
            <a:b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Республике Татарстан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872408" y="2924943"/>
            <a:ext cx="3888434" cy="1872208"/>
          </a:xfrm>
          <a:prstGeom prst="round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0" tIns="45705" rIns="91410" bIns="45705" rtlCol="0" anchor="ctr"/>
          <a:lstStyle/>
          <a:p>
            <a:pPr algn="ctr" defTabSz="914040"/>
            <a:r>
              <a:rPr lang="ru-RU" sz="3000" b="1" dirty="0">
                <a:solidFill>
                  <a:srgbClr val="A8246F"/>
                </a:solidFill>
                <a:cs typeface="Times New Roman" panose="02020603050405020304" pitchFamily="18" charset="0"/>
              </a:rPr>
              <a:t>170</a:t>
            </a:r>
          </a:p>
          <a:p>
            <a:pPr algn="ctr" defTabSz="914040"/>
            <a:r>
              <a:rPr lang="ru-RU" sz="3000" b="1" dirty="0">
                <a:solidFill>
                  <a:schemeClr val="tx1"/>
                </a:solidFill>
                <a:cs typeface="Times New Roman" panose="02020603050405020304" pitchFamily="18" charset="0"/>
              </a:rPr>
              <a:t>образовательных организаций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72409" y="1988840"/>
            <a:ext cx="3904111" cy="58477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tint val="66000"/>
                  <a:satMod val="160000"/>
                </a:schemeClr>
              </a:gs>
              <a:gs pos="50000">
                <a:schemeClr val="bg2">
                  <a:lumMod val="75000"/>
                  <a:tint val="44500"/>
                  <a:satMod val="160000"/>
                </a:schemeClr>
              </a:gs>
              <a:gs pos="100000">
                <a:schemeClr val="bg2">
                  <a:lumMod val="75000"/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 wrap="square">
            <a:spAutoFit/>
          </a:bodyPr>
          <a:lstStyle/>
          <a:p>
            <a:pPr algn="ctr" defTabSz="914040"/>
            <a:r>
              <a:rPr lang="ru-RU" sz="3200" b="1" dirty="0">
                <a:solidFill>
                  <a:srgbClr val="A8246E"/>
                </a:solidFill>
                <a:cs typeface="Times New Roman" panose="02020603050405020304" pitchFamily="18" charset="0"/>
              </a:rPr>
              <a:t>2020 год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72409" y="5128795"/>
            <a:ext cx="3888433" cy="1252532"/>
          </a:xfrm>
          <a:prstGeom prst="round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0" tIns="45705" rIns="91410" bIns="45705" rtlCol="0" anchor="ctr"/>
          <a:lstStyle/>
          <a:p>
            <a:pPr algn="ctr" defTabSz="914040"/>
            <a:r>
              <a:rPr lang="ru-RU" sz="3000" b="1" dirty="0">
                <a:solidFill>
                  <a:schemeClr val="tx1"/>
                </a:solidFill>
                <a:cs typeface="Times New Roman" panose="02020603050405020304" pitchFamily="18" charset="0"/>
              </a:rPr>
              <a:t>более</a:t>
            </a:r>
          </a:p>
          <a:p>
            <a:pPr algn="ctr" defTabSz="914040"/>
            <a:r>
              <a:rPr lang="ru-RU" sz="3000" b="1" dirty="0">
                <a:solidFill>
                  <a:srgbClr val="A8246E"/>
                </a:solidFill>
                <a:cs typeface="Times New Roman" panose="02020603050405020304" pitchFamily="18" charset="0"/>
              </a:rPr>
              <a:t>3 млрд.рублей</a:t>
            </a:r>
          </a:p>
        </p:txBody>
      </p:sp>
      <p:pic>
        <p:nvPicPr>
          <p:cNvPr id="3" name="Рисунок 2"/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59" b="1"/>
          <a:stretch/>
        </p:blipFill>
        <p:spPr>
          <a:xfrm>
            <a:off x="1415480" y="2730725"/>
            <a:ext cx="4965630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7454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876188" y="98805"/>
            <a:ext cx="8504821" cy="1754492"/>
          </a:xfrm>
          <a:prstGeom prst="rect">
            <a:avLst/>
          </a:prstGeom>
          <a:solidFill>
            <a:schemeClr val="bg1"/>
          </a:solidFill>
        </p:spPr>
        <p:txBody>
          <a:bodyPr vert="horz" lIns="121920" tIns="60960" rIns="121920" bIns="6096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19170"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Стипендиальная поддержка подготовки будущих учителей</a:t>
            </a:r>
            <a:r>
              <a:rPr lang="ru-RU" sz="3467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467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467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1055440" y="1853296"/>
            <a:ext cx="6984777" cy="1719720"/>
          </a:xfrm>
          <a:prstGeom prst="rect">
            <a:avLst/>
          </a:prstGeom>
          <a:solidFill>
            <a:schemeClr val="bg1"/>
          </a:solidFill>
        </p:spPr>
        <p:txBody>
          <a:bodyPr vert="horz" lIns="121920" tIns="60960" rIns="121920" bIns="6096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170">
              <a:defRPr/>
            </a:pPr>
            <a:r>
              <a:rPr lang="ru-RU" sz="1600" b="1" dirty="0">
                <a:solidFill>
                  <a:srgbClr val="C00000"/>
                </a:solidFill>
              </a:rPr>
              <a:t>617 студентов </a:t>
            </a:r>
            <a:r>
              <a:rPr lang="ru-RU" sz="1600" b="1" dirty="0">
                <a:solidFill>
                  <a:prstClr val="black"/>
                </a:solidFill>
              </a:rPr>
              <a:t>обучаются на базе КФУ, НГПУ, Елабужского института КФУ,</a:t>
            </a:r>
          </a:p>
          <a:p>
            <a:pPr algn="l" defTabSz="1219170">
              <a:defRPr/>
            </a:pPr>
            <a:r>
              <a:rPr lang="ru-RU" sz="1600" b="1" dirty="0">
                <a:solidFill>
                  <a:prstClr val="black"/>
                </a:solidFill>
              </a:rPr>
              <a:t>в том числе:</a:t>
            </a:r>
          </a:p>
          <a:p>
            <a:pPr algn="l" defTabSz="1219170">
              <a:defRPr/>
            </a:pPr>
            <a:r>
              <a:rPr lang="ru-RU" sz="1600" b="1" dirty="0">
                <a:solidFill>
                  <a:srgbClr val="C00000"/>
                </a:solidFill>
              </a:rPr>
              <a:t>237 студентов </a:t>
            </a:r>
            <a:r>
              <a:rPr lang="ru-RU" sz="1600" b="1" dirty="0">
                <a:solidFill>
                  <a:prstClr val="black"/>
                </a:solidFill>
              </a:rPr>
              <a:t>обучается для работы в би- и </a:t>
            </a:r>
            <a:r>
              <a:rPr lang="ru-RU" sz="1600" b="1" dirty="0" err="1">
                <a:solidFill>
                  <a:prstClr val="black"/>
                </a:solidFill>
              </a:rPr>
              <a:t>полилингвальной</a:t>
            </a:r>
            <a:r>
              <a:rPr lang="ru-RU" sz="1600" b="1" dirty="0">
                <a:solidFill>
                  <a:prstClr val="black"/>
                </a:solidFill>
              </a:rPr>
              <a:t> образовательной среде.</a:t>
            </a:r>
          </a:p>
          <a:p>
            <a:pPr algn="l" defTabSz="1219170">
              <a:defRPr/>
            </a:pPr>
            <a:endParaRPr lang="ru-RU" sz="3467" b="1" dirty="0">
              <a:solidFill>
                <a:srgbClr val="A8246F"/>
              </a:solidFill>
              <a:latin typeface="Arial"/>
            </a:endParaRPr>
          </a:p>
          <a:p>
            <a:pPr algn="l" defTabSz="1219170">
              <a:defRPr/>
            </a:pPr>
            <a:endParaRPr lang="ru-RU" sz="1200" b="1" dirty="0">
              <a:solidFill>
                <a:srgbClr val="A8246F"/>
              </a:solidFill>
              <a:latin typeface="Arial"/>
            </a:endParaRPr>
          </a:p>
          <a:p>
            <a:pPr algn="just" defTabSz="1219170">
              <a:spcBef>
                <a:spcPts val="0"/>
              </a:spcBef>
              <a:defRPr/>
            </a:pPr>
            <a:endParaRPr lang="ru-RU" sz="3733" dirty="0">
              <a:solidFill>
                <a:prstClr val="black"/>
              </a:solidFill>
              <a:latin typeface="Arial"/>
            </a:endParaRPr>
          </a:p>
          <a:p>
            <a:pPr algn="just" defTabSz="1219170">
              <a:spcBef>
                <a:spcPts val="0"/>
              </a:spcBef>
              <a:defRPr/>
            </a:pPr>
            <a:endParaRPr lang="ru-RU" sz="2933" dirty="0">
              <a:solidFill>
                <a:srgbClr val="0070C0"/>
              </a:solidFill>
              <a:latin typeface="Arial"/>
            </a:endParaRPr>
          </a:p>
          <a:p>
            <a:pPr defTabSz="1219170">
              <a:defRPr/>
            </a:pPr>
            <a:endParaRPr lang="ru-RU" sz="2667" b="1" dirty="0">
              <a:solidFill>
                <a:srgbClr val="1F497D">
                  <a:lumMod val="75000"/>
                </a:srgbClr>
              </a:solidFill>
              <a:latin typeface="Arial"/>
            </a:endParaRPr>
          </a:p>
          <a:p>
            <a:pPr algn="just" defTabSz="1219170">
              <a:defRPr/>
            </a:pPr>
            <a:endParaRPr lang="ru-RU" sz="2667" dirty="0">
              <a:solidFill>
                <a:srgbClr val="1F497D"/>
              </a:solidFill>
              <a:latin typeface="Arial"/>
            </a:endParaRPr>
          </a:p>
          <a:p>
            <a:pPr defTabSz="1219170">
              <a:defRPr/>
            </a:pPr>
            <a:endParaRPr lang="ru-RU" dirty="0">
              <a:solidFill>
                <a:srgbClr val="1F497D"/>
              </a:solidFill>
              <a:latin typeface="Arial"/>
            </a:endParaRPr>
          </a:p>
          <a:p>
            <a:pPr defTabSz="1219170">
              <a:defRPr/>
            </a:pPr>
            <a:endParaRPr lang="ru-RU" dirty="0">
              <a:solidFill>
                <a:srgbClr val="1F497D"/>
              </a:solidFill>
              <a:latin typeface="Arial"/>
            </a:endParaRPr>
          </a:p>
          <a:p>
            <a:pPr algn="just" defTabSz="1219170">
              <a:defRPr/>
            </a:pPr>
            <a:endParaRPr lang="ru-RU" sz="4267" b="1" dirty="0">
              <a:solidFill>
                <a:srgbClr val="1F497D"/>
              </a:solidFill>
              <a:latin typeface="Arial"/>
            </a:endParaRPr>
          </a:p>
          <a:p>
            <a:pPr defTabSz="1219170">
              <a:defRPr/>
            </a:pPr>
            <a:endParaRPr lang="ru-RU" sz="3733" b="1" dirty="0">
              <a:solidFill>
                <a:srgbClr val="1F497D"/>
              </a:solidFill>
              <a:latin typeface="Arial"/>
            </a:endParaRPr>
          </a:p>
          <a:p>
            <a:pPr defTabSz="1219170">
              <a:defRPr/>
            </a:pPr>
            <a:endParaRPr lang="ru-RU" sz="4267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887" y="260741"/>
            <a:ext cx="1384948" cy="76799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95441" y="4158960"/>
            <a:ext cx="5440013" cy="2062103"/>
          </a:xfrm>
          <a:prstGeom prst="rect">
            <a:avLst/>
          </a:prstGeom>
          <a:solidFill>
            <a:schemeClr val="bg1"/>
          </a:solidFill>
          <a:ln>
            <a:solidFill>
              <a:sysClr val="window" lastClr="FFFFFF"/>
            </a:solidFill>
          </a:ln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/>
              <a:t>В рамках приёмной кампании 2020 года набраны для работы в </a:t>
            </a:r>
            <a:r>
              <a:rPr lang="ru-RU" sz="1600" b="1" dirty="0" err="1"/>
              <a:t>полилингвальной</a:t>
            </a:r>
            <a:r>
              <a:rPr lang="ru-RU" sz="1600" b="1" dirty="0"/>
              <a:t> образовательной среде по направлениям:</a:t>
            </a:r>
          </a:p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600" b="1" dirty="0">
              <a:solidFill>
                <a:srgbClr val="A8246F"/>
              </a:solidFill>
            </a:endParaRPr>
          </a:p>
          <a:p>
            <a:pPr marL="380990" indent="-380990" defTabSz="121917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600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Математика /иностранный язык</a:t>
            </a:r>
          </a:p>
          <a:p>
            <a:pPr marL="380990" indent="-380990" defTabSz="121917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600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Начальное образование/иностранный язык</a:t>
            </a:r>
          </a:p>
          <a:p>
            <a:pPr marL="380990" indent="-380990" defTabSz="121917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600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История/иностранный язык</a:t>
            </a:r>
          </a:p>
          <a:p>
            <a:pPr marL="380990" indent="-380990" defTabSz="121917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600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Биология/иностранный язык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35454" y="4212337"/>
            <a:ext cx="2724676" cy="14056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1219170"/>
            <a:r>
              <a:rPr lang="ru-RU" sz="1867" b="1" dirty="0"/>
              <a:t>Ежемесячная стипендия </a:t>
            </a:r>
          </a:p>
          <a:p>
            <a:pPr algn="ctr" defTabSz="1219170"/>
            <a:endParaRPr lang="ru-RU" sz="1600" b="1" dirty="0">
              <a:solidFill>
                <a:srgbClr val="A8246E"/>
              </a:solidFill>
              <a:ea typeface="Times New Roman"/>
              <a:cs typeface="Arial" panose="020B0604020202020204" pitchFamily="34" charset="0"/>
            </a:endParaRPr>
          </a:p>
          <a:p>
            <a:pPr algn="ctr" defTabSz="1219170"/>
            <a:r>
              <a:rPr lang="ru-RU" sz="1600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15 000 </a:t>
            </a:r>
          </a:p>
          <a:p>
            <a:pPr algn="ctr" defTabSz="1219170"/>
            <a:r>
              <a:rPr lang="ru-RU" sz="1600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рублей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95147" y="4235712"/>
            <a:ext cx="2880320" cy="1159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 defTabSz="1219170">
              <a:defRPr/>
            </a:pPr>
            <a:r>
              <a:rPr lang="ru-RU" sz="1867" b="1" dirty="0"/>
              <a:t>Отработка </a:t>
            </a:r>
          </a:p>
          <a:p>
            <a:pPr algn="ctr" defTabSz="1219170">
              <a:defRPr/>
            </a:pPr>
            <a:r>
              <a:rPr lang="ru-RU" sz="1867" b="1" dirty="0"/>
              <a:t>в школе </a:t>
            </a:r>
          </a:p>
          <a:p>
            <a:pPr algn="ctr" defTabSz="1219170">
              <a:defRPr/>
            </a:pPr>
            <a:endParaRPr lang="ru-RU" sz="1600" b="1" dirty="0">
              <a:solidFill>
                <a:srgbClr val="A8246E"/>
              </a:solidFill>
              <a:ea typeface="Times New Roman"/>
              <a:cs typeface="Arial" panose="020B0604020202020204" pitchFamily="34" charset="0"/>
            </a:endParaRPr>
          </a:p>
          <a:p>
            <a:pPr algn="ctr" defTabSz="1219170">
              <a:defRPr/>
            </a:pPr>
            <a:r>
              <a:rPr lang="ru-RU" sz="1600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не менее 5 лет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17" y="1484784"/>
            <a:ext cx="3778854" cy="2520495"/>
          </a:xfrm>
          <a:prstGeom prst="rect">
            <a:avLst/>
          </a:prstGeom>
        </p:spPr>
      </p:pic>
      <p:pic>
        <p:nvPicPr>
          <p:cNvPr id="9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20170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0661" y="2763744"/>
            <a:ext cx="5588001" cy="35523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863542" y="326687"/>
            <a:ext cx="8896963" cy="984863"/>
          </a:xfrm>
          <a:prstGeom prst="rect">
            <a:avLst/>
          </a:prstGeom>
          <a:solidFill>
            <a:schemeClr val="bg1"/>
          </a:solidFill>
        </p:spPr>
        <p:txBody>
          <a:bodyPr wrap="square" lIns="162539" tIns="81269" rIns="162539" bIns="81269">
            <a:spAutoFit/>
          </a:bodyPr>
          <a:lstStyle/>
          <a:p>
            <a:pPr algn="ctr" defTabSz="914309">
              <a:lnSpc>
                <a:spcPts val="3200"/>
              </a:lnSpc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Персонифицированная модель повышения квалификации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911425" y="2660915"/>
            <a:ext cx="5570257" cy="321081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80990" indent="-380990" defTabSz="1219170">
              <a:buFont typeface="Wingdings" panose="05000000000000000000" pitchFamily="2" charset="2"/>
              <a:buChar char="ü"/>
            </a:pPr>
            <a:r>
              <a:rPr lang="ru-RU" sz="2100" b="1" dirty="0">
                <a:ea typeface="Calibri"/>
                <a:cs typeface="Times New Roman"/>
              </a:rPr>
              <a:t>Выбор приоритетного направления повышения квалификации</a:t>
            </a:r>
          </a:p>
          <a:p>
            <a:pPr marL="380990" indent="-380990" defTabSz="1219170">
              <a:buFont typeface="Wingdings" panose="05000000000000000000" pitchFamily="2" charset="2"/>
              <a:buChar char="ü"/>
            </a:pPr>
            <a:endParaRPr lang="ru-RU" sz="800" dirty="0">
              <a:solidFill>
                <a:srgbClr val="44546A">
                  <a:lumMod val="75000"/>
                </a:srgbClr>
              </a:solidFill>
            </a:endParaRPr>
          </a:p>
          <a:p>
            <a:pPr marL="380990" indent="-380990" defTabSz="1219170">
              <a:buFont typeface="Wingdings" panose="05000000000000000000" pitchFamily="2" charset="2"/>
              <a:buChar char="ü"/>
            </a:pPr>
            <a:r>
              <a:rPr lang="ru-RU" sz="2100" b="1" dirty="0">
                <a:ea typeface="Calibri"/>
                <a:cs typeface="Times New Roman"/>
              </a:rPr>
              <a:t>Подача электронного заявления на обучение</a:t>
            </a:r>
          </a:p>
          <a:p>
            <a:pPr marL="380990" indent="-380990" defTabSz="1219170">
              <a:buFont typeface="Wingdings" panose="05000000000000000000" pitchFamily="2" charset="2"/>
              <a:buChar char="ü"/>
            </a:pPr>
            <a:endParaRPr lang="ru-RU" sz="800" dirty="0">
              <a:solidFill>
                <a:srgbClr val="44546A">
                  <a:lumMod val="75000"/>
                </a:srgbClr>
              </a:solidFill>
            </a:endParaRPr>
          </a:p>
          <a:p>
            <a:pPr marL="380990" indent="-380990" defTabSz="1219170">
              <a:buFont typeface="Wingdings" panose="05000000000000000000" pitchFamily="2" charset="2"/>
              <a:buChar char="ü"/>
            </a:pPr>
            <a:r>
              <a:rPr lang="ru-RU" sz="2100" b="1" dirty="0" err="1">
                <a:ea typeface="Calibri"/>
                <a:cs typeface="Times New Roman"/>
              </a:rPr>
              <a:t>Посткурсовой</a:t>
            </a:r>
            <a:r>
              <a:rPr lang="ru-RU" sz="2100" b="1" dirty="0">
                <a:ea typeface="Calibri"/>
                <a:cs typeface="Times New Roman"/>
              </a:rPr>
              <a:t> мониторинг по итогам повышения квалификации</a:t>
            </a:r>
          </a:p>
          <a:p>
            <a:pPr marL="380990" indent="-380990" defTabSz="1219170">
              <a:buFont typeface="Wingdings" panose="05000000000000000000" pitchFamily="2" charset="2"/>
              <a:buChar char="ü"/>
            </a:pPr>
            <a:endParaRPr lang="ru-RU" sz="800" dirty="0">
              <a:solidFill>
                <a:srgbClr val="44546A">
                  <a:lumMod val="75000"/>
                </a:srgbClr>
              </a:solidFill>
            </a:endParaRPr>
          </a:p>
          <a:p>
            <a:pPr marL="380990" indent="-380990" defTabSz="1219170">
              <a:buFont typeface="Wingdings" panose="05000000000000000000" pitchFamily="2" charset="2"/>
              <a:buChar char="ü"/>
            </a:pPr>
            <a:r>
              <a:rPr lang="ru-RU" sz="2133" dirty="0">
                <a:solidFill>
                  <a:srgbClr val="FF0000"/>
                </a:solidFill>
              </a:rPr>
              <a:t>Получение</a:t>
            </a:r>
            <a:r>
              <a:rPr lang="ru-RU" sz="2133" dirty="0">
                <a:solidFill>
                  <a:srgbClr val="ED7D31">
                    <a:lumMod val="75000"/>
                  </a:srgbClr>
                </a:solidFill>
              </a:rPr>
              <a:t> </a:t>
            </a:r>
            <a:r>
              <a:rPr lang="ru-RU" sz="2133" dirty="0">
                <a:solidFill>
                  <a:srgbClr val="FF0000"/>
                </a:solidFill>
              </a:rPr>
              <a:t>электронного документа </a:t>
            </a:r>
            <a:r>
              <a:rPr lang="ru-RU" sz="1467" i="1" dirty="0">
                <a:solidFill>
                  <a:srgbClr val="44546A">
                    <a:lumMod val="75000"/>
                  </a:srgbClr>
                </a:solidFill>
              </a:rPr>
              <a:t>Распоряжение КМ РТ от 30.12.2019 № 3548-р переход на электронный документ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75520" y="1522204"/>
            <a:ext cx="9073008" cy="41549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1219170"/>
            <a:r>
              <a:rPr lang="ru-RU" sz="2100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Модуль «Повышение квалификации» на портале </a:t>
            </a:r>
            <a:r>
              <a:rPr lang="en-US" sz="2100" b="1" dirty="0">
                <a:solidFill>
                  <a:srgbClr val="A8246E"/>
                </a:solidFill>
                <a:ea typeface="Times New Roman"/>
                <a:cs typeface="Arial" panose="020B0604020202020204" pitchFamily="34" charset="0"/>
              </a:rPr>
              <a:t>edu.tatar.ru</a:t>
            </a:r>
            <a:endParaRPr lang="ru-RU" sz="2100" b="1" dirty="0">
              <a:solidFill>
                <a:srgbClr val="A8246E"/>
              </a:solidFill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15" name="Picture 6" descr="http://aksubayevo.ru/images/uploads/news/2018/4/27/1196c3f59c37977c9cec81ac355e0df1_X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4" t="10591" r="22009" b="36450"/>
          <a:stretch/>
        </p:blipFill>
        <p:spPr bwMode="auto">
          <a:xfrm>
            <a:off x="14080661" y="5220"/>
            <a:ext cx="2175347" cy="111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0496" y="288676"/>
            <a:ext cx="1390008" cy="77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652483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7026" y="260741"/>
            <a:ext cx="1211809" cy="67198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66900" y="-3404794"/>
            <a:ext cx="5298816" cy="2333083"/>
          </a:xfrm>
          <a:prstGeom prst="rect">
            <a:avLst/>
          </a:prstGeom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4591758" y="2025700"/>
            <a:ext cx="177684" cy="656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2545" tIns="81273" rIns="162545" bIns="81273" numCol="1" anchor="ctr" anchorCtr="0" compatLnSpc="1">
            <a:prstTxWarp prst="textNoShape">
              <a:avLst/>
            </a:prstTxWarp>
            <a:spAutoFit/>
          </a:bodyPr>
          <a:lstStyle/>
          <a:p>
            <a:pPr defTabSz="1625359"/>
            <a:endParaRPr lang="ru-RU" sz="3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559496" y="386404"/>
            <a:ext cx="9657880" cy="1887682"/>
          </a:xfrm>
          <a:prstGeom prst="rect">
            <a:avLst/>
          </a:prstGeom>
        </p:spPr>
        <p:txBody>
          <a:bodyPr wrap="square" lIns="162545" tIns="81273" rIns="162545" bIns="81273">
            <a:spAutoFit/>
          </a:bodyPr>
          <a:lstStyle/>
          <a:p>
            <a:pPr algn="ctr" defTabSz="914309" fontAlgn="base">
              <a:lnSpc>
                <a:spcPts val="3200"/>
              </a:lnSpc>
              <a:spcAft>
                <a:spcPct val="0"/>
              </a:spcAft>
              <a:defRPr/>
            </a:pPr>
            <a:r>
              <a:rPr lang="ru-RU" sz="2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Комплексная программа по развитию личностного потенциала, инициированная Благотворительным фондом Сбербанка «Вклад в будущее» на 2020-2023 гг.</a:t>
            </a:r>
          </a:p>
          <a:p>
            <a:pPr algn="ctr" defTabSz="1625359"/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925671" y="2341395"/>
            <a:ext cx="3473975" cy="1026101"/>
          </a:xfrm>
          <a:prstGeom prst="rect">
            <a:avLst/>
          </a:prstGeom>
          <a:solidFill>
            <a:schemeClr val="bg1"/>
          </a:solidFill>
        </p:spPr>
        <p:txBody>
          <a:bodyPr wrap="square" lIns="162545" tIns="81273" rIns="162545" bIns="81273">
            <a:spAutoFit/>
          </a:bodyPr>
          <a:lstStyle/>
          <a:p>
            <a:pPr defTabSz="1625359">
              <a:defRPr/>
            </a:pPr>
            <a:r>
              <a:rPr lang="ru-RU" sz="1867" b="1" kern="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3-летняя </a:t>
            </a:r>
            <a:r>
              <a:rPr lang="ru-RU" sz="1867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программа по   обучению </a:t>
            </a:r>
            <a:r>
              <a:rPr lang="ru-RU" sz="1867" b="1" kern="0" dirty="0">
                <a:ea typeface="Times New Roman" panose="02020603050405020304" pitchFamily="18" charset="0"/>
                <a:cs typeface="Arial" panose="020B0604020202020204" pitchFamily="34" charset="0"/>
              </a:rPr>
              <a:t>педагогических</a:t>
            </a:r>
            <a:r>
              <a:rPr lang="ru-RU" sz="1867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управленческих команд</a:t>
            </a:r>
            <a:endParaRPr lang="ru-RU" sz="1867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26326" y="4079506"/>
            <a:ext cx="3473975" cy="1600745"/>
          </a:xfrm>
          <a:prstGeom prst="rect">
            <a:avLst/>
          </a:prstGeom>
          <a:solidFill>
            <a:schemeClr val="bg1"/>
          </a:solidFill>
        </p:spPr>
        <p:txBody>
          <a:bodyPr wrap="square" lIns="162545" tIns="81273" rIns="162545" bIns="81273">
            <a:spAutoFit/>
          </a:bodyPr>
          <a:lstStyle/>
          <a:p>
            <a:pPr defTabSz="1625359">
              <a:defRPr/>
            </a:pPr>
            <a:r>
              <a:rPr lang="ru-RU" sz="1867" b="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ru-RU" sz="1867" b="1" kern="0" dirty="0">
                <a:solidFill>
                  <a:srgbClr val="C00000"/>
                </a:solidFill>
                <a:cs typeface="Arial" panose="020B0604020202020204" pitchFamily="34" charset="0"/>
              </a:rPr>
              <a:t>организаций</a:t>
            </a:r>
            <a:r>
              <a:rPr lang="ru-RU" sz="1867" b="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1625359">
              <a:defRPr/>
            </a:pPr>
            <a:r>
              <a:rPr lang="ru-RU" sz="1867" b="1" kern="0" dirty="0">
                <a:latin typeface="Arial" panose="020B0604020202020204" pitchFamily="34" charset="0"/>
                <a:cs typeface="Arial" panose="020B0604020202020204" pitchFamily="34" charset="0"/>
              </a:rPr>
              <a:t>(10 школ и 2 детских сада) </a:t>
            </a:r>
          </a:p>
          <a:p>
            <a:pPr defTabSz="1625359">
              <a:defRPr/>
            </a:pPr>
            <a:r>
              <a:rPr lang="ru-RU" sz="1867" b="1" kern="0" dirty="0">
                <a:latin typeface="Arial" panose="020B0604020202020204" pitchFamily="34" charset="0"/>
                <a:cs typeface="Arial" panose="020B0604020202020204" pitchFamily="34" charset="0"/>
              </a:rPr>
              <a:t>40% учреждений, функционирующие в сельской местности</a:t>
            </a:r>
          </a:p>
        </p:txBody>
      </p:sp>
      <p:pic>
        <p:nvPicPr>
          <p:cNvPr id="18" name="Picture 6" descr="http://aksubayevo.ru/images/uploads/news/2018/4/27/1196c3f59c37977c9cec81ac355e0df1_XL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4" t="10591" r="22009" b="36450"/>
          <a:stretch/>
        </p:blipFill>
        <p:spPr bwMode="auto">
          <a:xfrm>
            <a:off x="14774601" y="-21214"/>
            <a:ext cx="801645" cy="33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889818"/>
              </p:ext>
            </p:extLst>
          </p:nvPr>
        </p:nvGraphicFramePr>
        <p:xfrm>
          <a:off x="4961554" y="2482236"/>
          <a:ext cx="6373388" cy="3803704"/>
        </p:xfrm>
        <a:graphic>
          <a:graphicData uri="http://schemas.openxmlformats.org/drawingml/2006/table">
            <a:tbl>
              <a:tblPr firstRow="1" firstCol="1" bandRow="1"/>
              <a:tblGrid>
                <a:gridCol w="1991865">
                  <a:extLst>
                    <a:ext uri="{9D8B030D-6E8A-4147-A177-3AD203B41FA5}">
                      <a16:colId xmlns:a16="http://schemas.microsoft.com/office/drawing/2014/main" xmlns="" val="3457977885"/>
                    </a:ext>
                  </a:extLst>
                </a:gridCol>
                <a:gridCol w="4381523">
                  <a:extLst>
                    <a:ext uri="{9D8B030D-6E8A-4147-A177-3AD203B41FA5}">
                      <a16:colId xmlns:a16="http://schemas.microsoft.com/office/drawing/2014/main" xmlns="" val="3791287547"/>
                    </a:ext>
                  </a:extLst>
                </a:gridCol>
              </a:tblGrid>
              <a:tr h="3259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МР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образовательной организации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966668"/>
                  </a:ext>
                </a:extLst>
              </a:tr>
              <a:tr h="2430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Арский 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Арская СОШ №2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5636772"/>
                  </a:ext>
                </a:extLst>
              </a:tr>
              <a:tr h="2430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Альметьевский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Старомихайловская</a:t>
                      </a: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СОШ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5213195"/>
                  </a:ext>
                </a:extLst>
              </a:tr>
              <a:tr h="2430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Елабужский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СОШ № 6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3109729"/>
                  </a:ext>
                </a:extLst>
              </a:tr>
              <a:tr h="2430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Зеленодольский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Лицей №1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81609302"/>
                  </a:ext>
                </a:extLst>
              </a:tr>
              <a:tr h="3599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Лениногорский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Шугуровская</a:t>
                      </a: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СОШ им. Валерия Павловича Чкалова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22107174"/>
                  </a:ext>
                </a:extLst>
              </a:tr>
              <a:tr h="2430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Лениногорский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Тимяшевский</a:t>
                      </a: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детский сад – «Ласточка»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82184558"/>
                  </a:ext>
                </a:extLst>
              </a:tr>
              <a:tr h="2430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Сабинский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Шеморданский</a:t>
                      </a: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лицей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6248879"/>
                  </a:ext>
                </a:extLst>
              </a:tr>
              <a:tr h="3599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г.Набережные Челны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СОШ №6  г. 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41255506"/>
                  </a:ext>
                </a:extLst>
              </a:tr>
              <a:tr h="3599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г.Набережные Челны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Пушкинский </a:t>
                      </a:r>
                      <a:r>
                        <a:rPr lang="ru-RU" sz="1400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пролицей</a:t>
                      </a: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№78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45395414"/>
                  </a:ext>
                </a:extLst>
              </a:tr>
              <a:tr h="3599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г. Набережные Челны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ДОО №12 «</a:t>
                      </a:r>
                      <a:r>
                        <a:rPr lang="ru-RU" sz="1400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Гусельки</a:t>
                      </a: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2052724"/>
                  </a:ext>
                </a:extLst>
              </a:tr>
              <a:tr h="2430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г.Казань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СОШ №22 – Центр образования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42343174"/>
                  </a:ext>
                </a:extLst>
              </a:tr>
              <a:tr h="2430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г.Казань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СОШ №87</a:t>
                      </a:r>
                      <a:endParaRPr lang="ru-RU" sz="1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03" marR="58703" marT="1693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9684587"/>
                  </a:ext>
                </a:extLst>
              </a:tr>
            </a:tbl>
          </a:graphicData>
        </a:graphic>
      </p:graphicFrame>
      <p:pic>
        <p:nvPicPr>
          <p:cNvPr id="10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12195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581302" y="323227"/>
            <a:ext cx="945043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09">
              <a:defRPr/>
            </a:pPr>
            <a:r>
              <a:rPr lang="ru-RU" sz="3200" b="1" dirty="0">
                <a:cs typeface="Arial" panose="020B0604020202020204" pitchFamily="34" charset="0"/>
              </a:rPr>
              <a:t>Мероприятия по повышению престижа профессии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887" y="260741"/>
            <a:ext cx="1384948" cy="767993"/>
          </a:xfrm>
          <a:prstGeom prst="rect">
            <a:avLst/>
          </a:prstGeom>
        </p:spPr>
      </p:pic>
      <p:pic>
        <p:nvPicPr>
          <p:cNvPr id="9" name="Picture 4" descr="http://xn--80aacgcdh2cyaav6b.xn--p1ai/tinybrowser/images/news/2017/08-17/_full/_fshu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2" t="2" r="18133" b="-3"/>
          <a:stretch/>
        </p:blipFill>
        <p:spPr bwMode="auto">
          <a:xfrm>
            <a:off x="904705" y="1605542"/>
            <a:ext cx="1695251" cy="19363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elabuga-rt.ru/images/uploads/news/2019/8/6/7273597d9a35f7f9549f86360f8278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838" y="1645961"/>
            <a:ext cx="3615465" cy="21090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99956" y="1683684"/>
            <a:ext cx="5376597" cy="17340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ru-RU" sz="2667" dirty="0">
                <a:solidFill>
                  <a:srgbClr val="F79646">
                    <a:lumMod val="50000"/>
                  </a:srgbClr>
                </a:solidFill>
                <a:latin typeface="PT Sans"/>
              </a:rPr>
              <a:t>Международный фестиваль </a:t>
            </a:r>
            <a:r>
              <a:rPr lang="ru-RU" sz="2667" dirty="0">
                <a:solidFill>
                  <a:srgbClr val="F79646">
                    <a:lumMod val="50000"/>
                  </a:srgbClr>
                </a:solidFill>
              </a:rPr>
              <a:t>школьных</a:t>
            </a:r>
            <a:r>
              <a:rPr lang="ru-RU" sz="2667" dirty="0">
                <a:solidFill>
                  <a:srgbClr val="F79646">
                    <a:lumMod val="50000"/>
                  </a:srgbClr>
                </a:solidFill>
                <a:latin typeface="PT Sans"/>
              </a:rPr>
              <a:t> учителей – обмен опытом эффективной организации образования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0837" y="4285629"/>
            <a:ext cx="3615465" cy="21377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6" name="Прямоугольник 15"/>
          <p:cNvSpPr/>
          <p:nvPr/>
        </p:nvSpPr>
        <p:spPr>
          <a:xfrm>
            <a:off x="2735627" y="4285628"/>
            <a:ext cx="4557125" cy="17340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1625519"/>
            <a:r>
              <a:rPr lang="ru-RU" sz="2667" dirty="0">
                <a:solidFill>
                  <a:srgbClr val="009900"/>
                </a:solidFill>
                <a:latin typeface="PT Sans"/>
              </a:rPr>
              <a:t>Ежегодная торжественная </a:t>
            </a:r>
            <a:r>
              <a:rPr lang="ru-RU" sz="2667" dirty="0">
                <a:solidFill>
                  <a:srgbClr val="009900"/>
                </a:solidFill>
              </a:rPr>
              <a:t>церемония</a:t>
            </a:r>
            <a:r>
              <a:rPr lang="ru-RU" sz="2667" dirty="0">
                <a:solidFill>
                  <a:srgbClr val="009900"/>
                </a:solidFill>
                <a:latin typeface="PT Sans"/>
              </a:rPr>
              <a:t> Посвящения молодых педагогов в профессию «Учитель»</a:t>
            </a:r>
          </a:p>
        </p:txBody>
      </p:sp>
      <p:pic>
        <p:nvPicPr>
          <p:cNvPr id="17" name="Объект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7" t="9636" r="59300" b="53958"/>
          <a:stretch/>
        </p:blipFill>
        <p:spPr bwMode="auto">
          <a:xfrm>
            <a:off x="904705" y="4285628"/>
            <a:ext cx="1695251" cy="1645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264253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8256" y="361409"/>
            <a:ext cx="9980685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>
              <a:defRPr/>
            </a:pPr>
            <a:r>
              <a:rPr lang="ru-RU" sz="2400" b="1" dirty="0">
                <a:cs typeface="Arial" panose="020B0604020202020204" pitchFamily="34" charset="0"/>
              </a:rPr>
              <a:t>РЕАЛИЗАЦИЯ ФЕДЕРАЛЬНОГО ПРОЕКТА </a:t>
            </a:r>
          </a:p>
          <a:p>
            <a:pPr algn="ctr" defTabSz="914309">
              <a:defRPr/>
            </a:pPr>
            <a:r>
              <a:rPr lang="ru-RU" sz="2400" b="1" dirty="0">
                <a:cs typeface="Arial" panose="020B0604020202020204" pitchFamily="34" charset="0"/>
              </a:rPr>
              <a:t>«УЧИТЕЛЬ БУДУЩЕГО» НАЦИОНАЛЬНОГО ПРОЕКТА «ОБРАЗОВАНИЕ»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403" y="231320"/>
            <a:ext cx="1127432" cy="625193"/>
          </a:xfrm>
          <a:prstGeom prst="rect">
            <a:avLst/>
          </a:prstGeom>
        </p:spPr>
      </p:pic>
      <p:pic>
        <p:nvPicPr>
          <p:cNvPr id="17" name="Picture 6" descr="http://aksubayevo.ru/images/uploads/news/2018/4/27/1196c3f59c37977c9cec81ac355e0df1_X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4" t="10591" r="22009" b="36450"/>
          <a:stretch/>
        </p:blipFill>
        <p:spPr bwMode="auto">
          <a:xfrm>
            <a:off x="14743204" y="0"/>
            <a:ext cx="1503264" cy="100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1445727" y="2986766"/>
            <a:ext cx="6426588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R="32173" defTabSz="1219170"/>
            <a:r>
              <a:rPr lang="ru-RU" sz="1200" b="1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Основные функции:</a:t>
            </a:r>
          </a:p>
          <a:p>
            <a:pPr marR="32173" defTabSz="1219170"/>
            <a:r>
              <a:rPr lang="ru-RU" sz="12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• диагностика профмастерства </a:t>
            </a:r>
          </a:p>
          <a:p>
            <a:pPr marR="32173" defTabSz="1219170"/>
            <a:r>
              <a:rPr lang="ru-RU" sz="12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• независимая оценка квалификации </a:t>
            </a:r>
          </a:p>
          <a:p>
            <a:pPr marR="32173" defTabSz="1219170"/>
            <a:r>
              <a:rPr lang="ru-RU" sz="12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• комплексный экзамен на соответствие  профстандартам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768392" y="2899923"/>
            <a:ext cx="3793832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R="32173" defTabSz="1219170">
              <a:defRPr/>
            </a:pPr>
            <a:r>
              <a:rPr lang="ru-RU" sz="1200" dirty="0">
                <a:solidFill>
                  <a:srgbClr val="E7E6E6">
                    <a:lumMod val="50000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200" b="1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Основные функции:</a:t>
            </a:r>
          </a:p>
          <a:p>
            <a:pPr marR="32173" defTabSz="1219170">
              <a:defRPr/>
            </a:pPr>
            <a:r>
              <a:rPr lang="ru-RU" sz="12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• непрерывное повышение профмастерства </a:t>
            </a:r>
          </a:p>
          <a:p>
            <a:pPr marR="32173" defTabSz="1219170">
              <a:defRPr/>
            </a:pPr>
            <a:r>
              <a:rPr lang="ru-RU" sz="12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• использование цифровых технологий</a:t>
            </a:r>
          </a:p>
          <a:p>
            <a:pPr marR="32173" defTabSz="1219170">
              <a:defRPr/>
            </a:pPr>
            <a:r>
              <a:rPr lang="ru-RU" sz="12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• индивидуальные образовательные маршруты </a:t>
            </a:r>
          </a:p>
          <a:p>
            <a:pPr marR="32173" defTabSz="1219170">
              <a:defRPr/>
            </a:pPr>
            <a:r>
              <a:rPr lang="ru-RU" sz="12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• обмен опытом (лучшие практики), стажировки</a:t>
            </a:r>
          </a:p>
          <a:p>
            <a:pPr marR="32173" defTabSz="1219170">
              <a:defRPr/>
            </a:pPr>
            <a:r>
              <a:rPr lang="ru-RU" sz="12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• модель «горизонтального обучения»</a:t>
            </a:r>
          </a:p>
          <a:p>
            <a:pPr marR="32173" defTabSz="1219170">
              <a:defRPr/>
            </a:pPr>
            <a:r>
              <a:rPr lang="ru-RU" sz="12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• функциональная грамотность</a:t>
            </a: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07124"/>
              </p:ext>
            </p:extLst>
          </p:nvPr>
        </p:nvGraphicFramePr>
        <p:xfrm>
          <a:off x="1445728" y="1787885"/>
          <a:ext cx="4545009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500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0640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9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121920" marR="121920" marT="60960" marB="60960"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9248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Times New Roman" panose="02020603050405020304" pitchFamily="18" charset="0"/>
                        </a:rPr>
                        <a:t>ГАУ «Центр оценки профессионального мастерства и квалификации педагогов</a:t>
                      </a:r>
                      <a:r>
                        <a:rPr lang="ru-RU" sz="1500" b="1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Times New Roman" panose="02020603050405020304" pitchFamily="18" charset="0"/>
                        </a:rPr>
                        <a:t> Республики Татарстан»</a:t>
                      </a:r>
                      <a:endParaRPr lang="ru-RU" sz="15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21920" marR="121920" marT="60960" marB="60960"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4"/>
          <a:srcRect l="32500" t="29753" r="54445" b="51976"/>
          <a:stretch/>
        </p:blipFill>
        <p:spPr>
          <a:xfrm>
            <a:off x="768803" y="2149022"/>
            <a:ext cx="643032" cy="47660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5189" y="4419479"/>
            <a:ext cx="2147755" cy="1372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61320" y="4426106"/>
            <a:ext cx="2181169" cy="1372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961" y="4421581"/>
            <a:ext cx="2112235" cy="1372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Прямоугольник 29"/>
          <p:cNvSpPr/>
          <p:nvPr/>
        </p:nvSpPr>
        <p:spPr>
          <a:xfrm>
            <a:off x="2218921" y="8124395"/>
            <a:ext cx="123602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2173" defTabSz="1219170">
              <a:defRPr/>
            </a:pPr>
            <a:r>
              <a:rPr lang="ru-RU" sz="3200" dirty="0">
                <a:solidFill>
                  <a:srgbClr val="E7E6E6">
                    <a:lumMod val="50000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ОБЪЕМ СРЕДСТВ НА РЕАЛИЗАЦИЮ ПРОЕКТА  </a:t>
            </a:r>
            <a: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110 млн. руб. </a:t>
            </a: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075275"/>
              </p:ext>
            </p:extLst>
          </p:nvPr>
        </p:nvGraphicFramePr>
        <p:xfrm>
          <a:off x="7768392" y="1700486"/>
          <a:ext cx="3985853" cy="12564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58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9445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100" b="1" kern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121920" marR="121920" marT="60960" marB="60960"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r>
                        <a:rPr lang="ru-RU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Центр непрерывного повышения профессионального мастерства педагогических работников</a:t>
                      </a:r>
                      <a:r>
                        <a:rPr lang="ru-RU" sz="1400" b="1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 </a:t>
                      </a:r>
                      <a:r>
                        <a:rPr lang="ru-RU" sz="1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КФУ</a:t>
                      </a:r>
                    </a:p>
                  </a:txBody>
                  <a:tcPr marL="121920" marR="121920" marT="60960" marB="60960"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3" name="Рисунок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67571" y="4430814"/>
            <a:ext cx="2196045" cy="1360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7575" y="2054132"/>
            <a:ext cx="794151" cy="742005"/>
          </a:xfrm>
          <a:prstGeom prst="rect">
            <a:avLst/>
          </a:prstGeom>
        </p:spPr>
      </p:pic>
      <p:sp>
        <p:nvSpPr>
          <p:cNvPr id="35" name="Прямоугольник 34"/>
          <p:cNvSpPr/>
          <p:nvPr/>
        </p:nvSpPr>
        <p:spPr>
          <a:xfrm>
            <a:off x="3233783" y="1581729"/>
            <a:ext cx="6431525" cy="4205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R="32173" defTabSz="1219170">
              <a:defRPr/>
            </a:pPr>
            <a:r>
              <a:rPr lang="ru-RU" sz="2133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В </a:t>
            </a:r>
            <a:r>
              <a:rPr lang="ru-RU" sz="2133" b="1" dirty="0">
                <a:solidFill>
                  <a:srgbClr val="C0000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2020 ГОДУ </a:t>
            </a:r>
            <a:r>
              <a:rPr lang="ru-RU" sz="2133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ОТКРЫВАЮТСЯ ДВА ЦЕНТРА: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2218921" y="8117479"/>
            <a:ext cx="123602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2173" defTabSz="1219170">
              <a:defRPr/>
            </a:pPr>
            <a:r>
              <a:rPr lang="ru-RU" sz="3200" dirty="0">
                <a:solidFill>
                  <a:srgbClr val="E7E6E6">
                    <a:lumMod val="50000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ОБЪЕМ СРЕДСТВ НА РЕАЛИЗАЦИЮ ПРОЕКТА  </a:t>
            </a:r>
            <a: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110 млн. руб.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20710" y="6275501"/>
            <a:ext cx="102481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4130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ОБЪЕМЫ СРЕДСТВ НА РЕАЛИЗАЦИЮ ПРОЕКТА – </a:t>
            </a:r>
            <a:r>
              <a:rPr lang="ru-RU" sz="2400" dirty="0">
                <a:solidFill>
                  <a:srgbClr val="C0000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86</a:t>
            </a:r>
            <a:r>
              <a:rPr lang="ru-RU" sz="2400" dirty="0">
                <a:solidFill>
                  <a:srgbClr val="E7E6E6">
                    <a:lumMod val="50000"/>
                  </a:srgb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>
                <a:solidFill>
                  <a:srgbClr val="C0000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млн. руб. </a:t>
            </a:r>
          </a:p>
        </p:txBody>
      </p:sp>
      <p:pic>
        <p:nvPicPr>
          <p:cNvPr id="20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8965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defTabSz="1219170"/>
            <a:fld id="{B19B0651-EE4F-4900-A07F-96A6BFA9D0F0}" type="slidenum">
              <a:rPr lang="ru-RU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1219170"/>
              <a:t>11</a:t>
            </a:fld>
            <a:endParaRPr lang="ru-RU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57218" y="214291"/>
            <a:ext cx="11926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eaLnBrk="0" hangingPunct="0">
              <a:defRPr/>
            </a:pPr>
            <a:r>
              <a:rPr lang="ru-RU" sz="28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defTabSz="914377" eaLnBrk="0" hangingPunct="0">
              <a:defRPr/>
            </a:pPr>
            <a:r>
              <a:rPr lang="ru-RU" sz="28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279576" y="108969"/>
            <a:ext cx="7056784" cy="1077212"/>
          </a:xfrm>
          <a:prstGeom prst="rect">
            <a:avLst/>
          </a:prstGeom>
          <a:noFill/>
        </p:spPr>
        <p:txBody>
          <a:bodyPr wrap="square" lIns="91434" tIns="45717" rIns="91434" bIns="45717" rtlCol="0">
            <a:spAutoFit/>
          </a:bodyPr>
          <a:lstStyle/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Конкурсы </a:t>
            </a:r>
          </a:p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профессионального мастерства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57218" y="1319475"/>
            <a:ext cx="1076111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«Учитель года»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«Классный руководитель года»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«Воспитатель года»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«Педагог дополнительного образования»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«Педагог-организатор года»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«Лучший преподаватель вуза»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«Педагог-психолог»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/>
          <a:srcRect l="7591" t="11373" r="67109" b="47776"/>
          <a:stretch/>
        </p:blipFill>
        <p:spPr>
          <a:xfrm>
            <a:off x="4326977" y="3484094"/>
            <a:ext cx="2200212" cy="2747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TextBox 33"/>
          <p:cNvSpPr txBox="1"/>
          <p:nvPr/>
        </p:nvSpPr>
        <p:spPr>
          <a:xfrm>
            <a:off x="719934" y="3693614"/>
            <a:ext cx="36070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err="1">
                <a:solidFill>
                  <a:srgbClr val="A824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Мирсаитов</a:t>
            </a:r>
            <a:r>
              <a:rPr lang="ru-RU" b="1" dirty="0">
                <a:solidFill>
                  <a:srgbClr val="A824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A824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Наиль </a:t>
            </a:r>
            <a:r>
              <a:rPr lang="ru-RU" b="1" dirty="0" err="1">
                <a:solidFill>
                  <a:srgbClr val="A824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Галимжанович</a:t>
            </a:r>
            <a:endParaRPr lang="ru-RU" b="1" dirty="0">
              <a:solidFill>
                <a:srgbClr val="A824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Призёр </a:t>
            </a: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Всероссийского конкурса </a:t>
            </a: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«Учитель года России - 2019» </a:t>
            </a: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http://tatarstan.ru/rus/file/news/28_n1612238_big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66" r="24303"/>
          <a:stretch/>
        </p:blipFill>
        <p:spPr bwMode="auto">
          <a:xfrm>
            <a:off x="9490183" y="3468883"/>
            <a:ext cx="2181793" cy="2751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63120" y="3646752"/>
            <a:ext cx="30785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A8246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Воронцова </a:t>
            </a:r>
          </a:p>
          <a:p>
            <a:pPr algn="ctr"/>
            <a:r>
              <a:rPr lang="ru-RU" b="1" dirty="0">
                <a:solidFill>
                  <a:srgbClr val="A8246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Анастасия Олеговна</a:t>
            </a:r>
          </a:p>
          <a:p>
            <a:pPr algn="ctr"/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лауреат </a:t>
            </a:r>
          </a:p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X Всероссийского профессионального конкурса «Воспитатель года России - 2019»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334526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defTabSz="1219170"/>
            <a:fld id="{B19B0651-EE4F-4900-A07F-96A6BFA9D0F0}" type="slidenum">
              <a:rPr lang="ru-RU">
                <a:solidFill>
                  <a:prstClr val="black">
                    <a:tint val="75000"/>
                  </a:prstClr>
                </a:solidFill>
                <a:latin typeface="Arial"/>
              </a:rPr>
              <a:pPr defTabSz="1219170"/>
              <a:t>12</a:t>
            </a:fld>
            <a:endParaRPr lang="ru-RU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26896" y="5134461"/>
            <a:ext cx="10905013" cy="648410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Меры социальной поддержки </a:t>
            </a:r>
          </a:p>
          <a:p>
            <a:pPr algn="ctr">
              <a:lnSpc>
                <a:spcPct val="100000"/>
              </a:lnSpc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2020 году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31403" y="12877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Заработная плата работников образования Республики Татарстан </a:t>
            </a:r>
          </a:p>
          <a:p>
            <a:pPr algn="ctr">
              <a:lnSpc>
                <a:spcPct val="100000"/>
              </a:lnSpc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2020 году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573562"/>
              </p:ext>
            </p:extLst>
          </p:nvPr>
        </p:nvGraphicFramePr>
        <p:xfrm>
          <a:off x="839416" y="1176143"/>
          <a:ext cx="11121155" cy="3863918"/>
        </p:xfrm>
        <a:graphic>
          <a:graphicData uri="http://schemas.openxmlformats.org/drawingml/2006/table">
            <a:tbl>
              <a:tblPr/>
              <a:tblGrid>
                <a:gridCol w="7516447">
                  <a:extLst>
                    <a:ext uri="{9D8B030D-6E8A-4147-A177-3AD203B41FA5}">
                      <a16:colId xmlns:a16="http://schemas.microsoft.com/office/drawing/2014/main" xmlns="" val="3383092819"/>
                    </a:ext>
                  </a:extLst>
                </a:gridCol>
                <a:gridCol w="1802354">
                  <a:extLst>
                    <a:ext uri="{9D8B030D-6E8A-4147-A177-3AD203B41FA5}">
                      <a16:colId xmlns:a16="http://schemas.microsoft.com/office/drawing/2014/main" xmlns="" val="3911332229"/>
                    </a:ext>
                  </a:extLst>
                </a:gridCol>
                <a:gridCol w="1802354">
                  <a:extLst>
                    <a:ext uri="{9D8B030D-6E8A-4147-A177-3AD203B41FA5}">
                      <a16:colId xmlns:a16="http://schemas.microsoft.com/office/drawing/2014/main" xmlns="" val="1122329857"/>
                    </a:ext>
                  </a:extLst>
                </a:gridCol>
              </a:tblGrid>
              <a:tr h="4526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kern="1200" dirty="0">
                          <a:solidFill>
                            <a:srgbClr val="A8246F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kern="1200" dirty="0">
                          <a:solidFill>
                            <a:srgbClr val="A8246F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сумма, рублей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kern="1200" dirty="0">
                          <a:solidFill>
                            <a:srgbClr val="A8246F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 к средней з/п по региону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2569701"/>
                  </a:ext>
                </a:extLst>
              </a:tr>
              <a:tr h="3888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Размер средней заработной платы в Республике Татарстан, рублей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32 832,0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50340826"/>
                  </a:ext>
                </a:extLst>
              </a:tr>
              <a:tr h="3336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Педагогические работники дошкольных организаций*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30 116,0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74705169"/>
                  </a:ext>
                </a:extLst>
              </a:tr>
              <a:tr h="3336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Педагогические работники образовательных организаций общего образования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34 007,0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103,6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03517130"/>
                  </a:ext>
                </a:extLst>
              </a:tr>
              <a:tr h="3336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Педагогические работники организаций дополнительного образования детей**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34 312,8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30952850"/>
                  </a:ext>
                </a:extLst>
              </a:tr>
              <a:tr h="7916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Преподаватели и мастера производственного обучения образовательных организаций начального и среднего профессионального образования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35 722,5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108,8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48467628"/>
                  </a:ext>
                </a:extLst>
              </a:tr>
              <a:tr h="63441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Преподаватели образовательных организаций высшего профессионального образования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77 578,0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236,3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90917526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904226"/>
              </p:ext>
            </p:extLst>
          </p:nvPr>
        </p:nvGraphicFramePr>
        <p:xfrm>
          <a:off x="959894" y="5877272"/>
          <a:ext cx="10900440" cy="903515"/>
        </p:xfrm>
        <a:graphic>
          <a:graphicData uri="http://schemas.openxmlformats.org/drawingml/2006/table">
            <a:tbl>
              <a:tblPr/>
              <a:tblGrid>
                <a:gridCol w="10900440">
                  <a:extLst>
                    <a:ext uri="{9D8B030D-6E8A-4147-A177-3AD203B41FA5}">
                      <a16:colId xmlns:a16="http://schemas.microsoft.com/office/drawing/2014/main" xmlns="" val="3383092819"/>
                    </a:ext>
                  </a:extLst>
                </a:gridCol>
              </a:tblGrid>
              <a:tr h="274547">
                <a:tc>
                  <a:txBody>
                    <a:bodyPr/>
                    <a:lstStyle/>
                    <a:p>
                      <a:pPr marL="0" algn="ctr" defTabSz="1219170" rtl="0" eaLnBrk="1" fontAlgn="ctr" latinLnBrk="0" hangingPunct="1"/>
                      <a:r>
                        <a:rPr lang="ru-RU" sz="1800" b="1" kern="1200" dirty="0">
                          <a:solidFill>
                            <a:srgbClr val="A8246F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Стимулирующая надбавка молодым специалистам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2569701"/>
                  </a:ext>
                </a:extLst>
              </a:tr>
              <a:tr h="619670">
                <a:tc>
                  <a:txBody>
                    <a:bodyPr/>
                    <a:lstStyle/>
                    <a:p>
                      <a:pPr marL="0" marR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получают 2 675 молодых педагогов </a:t>
                      </a:r>
                      <a:b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 1 111 рублей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50340826"/>
                  </a:ext>
                </a:extLst>
              </a:tr>
            </a:tbl>
          </a:graphicData>
        </a:graphic>
      </p:graphicFrame>
      <p:pic>
        <p:nvPicPr>
          <p:cNvPr id="10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089642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defTabSz="1219170"/>
            <a:fld id="{B19B0651-EE4F-4900-A07F-96A6BFA9D0F0}" type="slidenum">
              <a:rPr lang="ru-RU">
                <a:solidFill>
                  <a:prstClr val="black">
                    <a:tint val="75000"/>
                  </a:prstClr>
                </a:solidFill>
                <a:latin typeface="Arial"/>
              </a:rPr>
              <a:pPr defTabSz="1219170"/>
              <a:t>13</a:t>
            </a:fld>
            <a:endParaRPr lang="ru-RU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95400" y="88909"/>
            <a:ext cx="10081120" cy="642545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51612" y="212580"/>
            <a:ext cx="74007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Надбавки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</a:t>
            </a:r>
            <a:r>
              <a:rPr lang="ru-RU" sz="3200" b="1" dirty="0"/>
              <a:t>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классное</a:t>
            </a:r>
            <a:r>
              <a:rPr lang="ru-RU" sz="3200" b="1" dirty="0"/>
              <a:t> руководство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39416" y="1529289"/>
            <a:ext cx="1008112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надбавки за классное руководство состоят из 2-х частей:</a:t>
            </a:r>
          </a:p>
          <a:p>
            <a:pPr lvl="1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- 300 рублей за класс;</a:t>
            </a:r>
          </a:p>
          <a:p>
            <a:pPr lvl="1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- 80 рублей на одного ребенка в месяц</a:t>
            </a:r>
          </a:p>
          <a:p>
            <a:pPr marL="285750" indent="-285750">
              <a:buFontTx/>
              <a:buChar char="-"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Объем бюджетных средств республиканского бюджета, запланированный на надбавки за классное руководство, составляет 623,3 млн. рублей в год</a:t>
            </a:r>
          </a:p>
          <a:p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495" y="3529276"/>
            <a:ext cx="4070585" cy="271824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35905" y="3595738"/>
            <a:ext cx="69847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Дополнительное ежемесячное денежное вознаграждение классным руководителям за счет средств федерального бюджета составляет 5000 рублей в месяц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Объем бюджетных средств федерального бюджета, запланированный на дополнительные надбавки за классное руководство, составляет на 4 месяца 2020 года составляет 619 413,5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(с 2021 года – 1 858,2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млн.рублей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год)</a:t>
            </a:r>
          </a:p>
        </p:txBody>
      </p:sp>
      <p:pic>
        <p:nvPicPr>
          <p:cNvPr id="12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145623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57" r="3872" b="32613"/>
          <a:stretch/>
        </p:blipFill>
        <p:spPr>
          <a:xfrm>
            <a:off x="874321" y="2496993"/>
            <a:ext cx="5437703" cy="2474528"/>
          </a:xfrm>
          <a:prstGeom prst="rect">
            <a:avLst/>
          </a:prstGeom>
        </p:spPr>
      </p:pic>
      <p:graphicFrame>
        <p:nvGraphicFramePr>
          <p:cNvPr id="23" name="Схема 22"/>
          <p:cNvGraphicFramePr/>
          <p:nvPr/>
        </p:nvGraphicFramePr>
        <p:xfrm>
          <a:off x="63500" y="2785244"/>
          <a:ext cx="12001541" cy="3933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defTabSz="1219170"/>
            <a:fld id="{B19B0651-EE4F-4900-A07F-96A6BFA9D0F0}" type="slidenum">
              <a:rPr lang="ru-RU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1219170"/>
              <a:t>14</a:t>
            </a:fld>
            <a:endParaRPr lang="ru-RU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57218" y="214291"/>
            <a:ext cx="11926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eaLnBrk="0" hangingPunct="0">
              <a:defRPr/>
            </a:pPr>
            <a:r>
              <a:rPr lang="ru-RU" sz="28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defTabSz="914377" eaLnBrk="0" hangingPunct="0">
              <a:defRPr/>
            </a:pPr>
            <a:r>
              <a:rPr lang="ru-RU" sz="28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413195" y="5105312"/>
            <a:ext cx="606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Образовательная организация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631504" y="175234"/>
            <a:ext cx="878497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>
              <a:defRPr/>
            </a:pPr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Педагогическая аттестация в государственной информационной системе «Электронное образование в Республике Татарстан»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8274311" y="4107433"/>
            <a:ext cx="400843" cy="381003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TextBox 27"/>
          <p:cNvSpPr txBox="1"/>
          <p:nvPr/>
        </p:nvSpPr>
        <p:spPr>
          <a:xfrm>
            <a:off x="8560334" y="4069501"/>
            <a:ext cx="2144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Эксперты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5110245" y="1836501"/>
            <a:ext cx="67289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>
              <a:defRPr/>
            </a:pPr>
            <a:r>
              <a:rPr lang="ru-RU" sz="2000" b="1" dirty="0">
                <a:solidFill>
                  <a:srgbClr val="A824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Воспользовались льготами в декабре 2020 года 83,1% аттестуемых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229968" y="3024595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Министерство образования </a:t>
            </a:r>
          </a:p>
          <a:p>
            <a:pPr algn="ctr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 науки РТ</a:t>
            </a:r>
          </a:p>
        </p:txBody>
      </p:sp>
      <p:pic>
        <p:nvPicPr>
          <p:cNvPr id="14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237005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57218" y="214291"/>
            <a:ext cx="11926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77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</a:p>
          <a:p>
            <a:pPr marL="0" marR="0" lvl="0" indent="0" algn="l" defTabSz="914377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9218" name="Picture 2" descr="https://www.casadelsol.ru/wp-content/uploads/wpgrabber/1dc4a651a55ca6d84a18c503e4ffe7bc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484784"/>
            <a:ext cx="5061970" cy="5018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www.casadelsol.ru/wp-content/uploads/wpgrabber/33b82d80e6ee3469bd1f0b264dd4afed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325" y="1484784"/>
            <a:ext cx="5200650" cy="3429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95400" y="175234"/>
            <a:ext cx="100811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Программа «Земский учитель»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38771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51.png" descr="Диаграмма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135560" y="1219109"/>
            <a:ext cx="8479115" cy="4064000"/>
          </a:xfrm>
          <a:prstGeom prst="rect">
            <a:avLst/>
          </a:prstGeom>
          <a:ln/>
        </p:spPr>
      </p:pic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57218" y="214291"/>
            <a:ext cx="11926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77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</a:p>
          <a:p>
            <a:pPr marL="0" marR="0" lvl="0" indent="0" algn="l" defTabSz="914377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99456" y="18780"/>
            <a:ext cx="95701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Независимая оценка качества условий осуществления образовательной деятельности организациями, осуществляющими образовательную деятельность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99456" y="5199547"/>
            <a:ext cx="10855126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Arial" panose="020B0604020202020204" pitchFamily="34" charset="0"/>
              </a:rPr>
              <a:t>1 место занимает - группа 5 “Социально ориентированные некоммерческие организации”;</a:t>
            </a:r>
            <a:endParaRPr lang="ru-RU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Arial" panose="020B0604020202020204" pitchFamily="34" charset="0"/>
              </a:rPr>
              <a:t>2 место занимает - группа 3 “Профессиональная образовательная организация”;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Arial" panose="020B0604020202020204" pitchFamily="34" charset="0"/>
              </a:rPr>
              <a:t>3 место занимает - группа 2 “Образовательная организация высшего образования”;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Arial" panose="020B0604020202020204" pitchFamily="34" charset="0"/>
              </a:rPr>
              <a:t>4 место занимает - группа 4 “Организации, подведомственные иным министерствам”;</a:t>
            </a:r>
          </a:p>
          <a:p>
            <a:r>
              <a:rPr lang="ru-RU" i="1" dirty="0">
                <a:latin typeface="Arial" panose="020B0604020202020204" pitchFamily="34" charset="0"/>
                <a:ea typeface="Arial" panose="020B0604020202020204" pitchFamily="34" charset="0"/>
              </a:rPr>
              <a:t>5 место занимает - группа 1 “Отделения ДОСААФ Республики Татарстан ”</a:t>
            </a:r>
            <a:endParaRPr lang="ru-RU" dirty="0"/>
          </a:p>
        </p:txBody>
      </p:sp>
      <p:pic>
        <p:nvPicPr>
          <p:cNvPr id="10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18" y="180454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162097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7291" y="1463388"/>
            <a:ext cx="11041227" cy="738615"/>
          </a:xfrm>
          <a:prstGeom prst="rect">
            <a:avLst/>
          </a:prstGeom>
        </p:spPr>
        <p:txBody>
          <a:bodyPr wrap="square" lIns="121872" tIns="60936" rIns="121872" bIns="60936">
            <a:spAutoFit/>
          </a:bodyPr>
          <a:lstStyle/>
          <a:p>
            <a:pPr algn="ctr" defTabSz="914309">
              <a:defRPr/>
            </a:pP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47200" y="18780"/>
            <a:ext cx="2844800" cy="486833"/>
          </a:xfrm>
        </p:spPr>
        <p:txBody>
          <a:bodyPr/>
          <a:lstStyle/>
          <a:p>
            <a:pPr defTabSz="1219170"/>
            <a:fld id="{B19B0651-EE4F-4900-A07F-96A6BFA9D0F0}" type="slidenum">
              <a:rPr lang="ru-RU">
                <a:solidFill>
                  <a:prstClr val="black">
                    <a:tint val="75000"/>
                  </a:prstClr>
                </a:solidFill>
                <a:latin typeface="Arial"/>
              </a:rPr>
              <a:pPr defTabSz="1219170"/>
              <a:t>17</a:t>
            </a:fld>
            <a:endParaRPr lang="ru-RU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8" name="Title 2"/>
          <p:cNvSpPr txBox="1">
            <a:spLocks/>
          </p:cNvSpPr>
          <p:nvPr/>
        </p:nvSpPr>
        <p:spPr>
          <a:xfrm>
            <a:off x="1847528" y="116632"/>
            <a:ext cx="8928992" cy="1152128"/>
          </a:xfrm>
          <a:prstGeom prst="rect">
            <a:avLst/>
          </a:prstGeom>
        </p:spPr>
        <p:txBody>
          <a:bodyPr/>
          <a:lstStyle>
            <a:lvl1pPr algn="ctr" defTabSz="1219170" rtl="0" eaLnBrk="1" latinLnBrk="0" hangingPunct="1">
              <a:spcBef>
                <a:spcPct val="0"/>
              </a:spcBef>
              <a:buNone/>
              <a:defRPr sz="5867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Профилактика заболеваний </a:t>
            </a:r>
            <a:b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и охрана труда педагогических работников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31719"/>
              </p:ext>
            </p:extLst>
          </p:nvPr>
        </p:nvGraphicFramePr>
        <p:xfrm>
          <a:off x="1023519" y="1596260"/>
          <a:ext cx="11049142" cy="46410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13091">
                  <a:extLst>
                    <a:ext uri="{9D8B030D-6E8A-4147-A177-3AD203B41FA5}">
                      <a16:colId xmlns:a16="http://schemas.microsoft.com/office/drawing/2014/main" xmlns="" val="322608024"/>
                    </a:ext>
                  </a:extLst>
                </a:gridCol>
                <a:gridCol w="1162293">
                  <a:extLst>
                    <a:ext uri="{9D8B030D-6E8A-4147-A177-3AD203B41FA5}">
                      <a16:colId xmlns:a16="http://schemas.microsoft.com/office/drawing/2014/main" xmlns="" val="3735427938"/>
                    </a:ext>
                  </a:extLst>
                </a:gridCol>
                <a:gridCol w="1162293">
                  <a:extLst>
                    <a:ext uri="{9D8B030D-6E8A-4147-A177-3AD203B41FA5}">
                      <a16:colId xmlns:a16="http://schemas.microsoft.com/office/drawing/2014/main" xmlns="" val="334086991"/>
                    </a:ext>
                  </a:extLst>
                </a:gridCol>
                <a:gridCol w="1162293">
                  <a:extLst>
                    <a:ext uri="{9D8B030D-6E8A-4147-A177-3AD203B41FA5}">
                      <a16:colId xmlns:a16="http://schemas.microsoft.com/office/drawing/2014/main" xmlns="" val="729704676"/>
                    </a:ext>
                  </a:extLst>
                </a:gridCol>
                <a:gridCol w="1162293">
                  <a:extLst>
                    <a:ext uri="{9D8B030D-6E8A-4147-A177-3AD203B41FA5}">
                      <a16:colId xmlns:a16="http://schemas.microsoft.com/office/drawing/2014/main" xmlns="" val="3616016848"/>
                    </a:ext>
                  </a:extLst>
                </a:gridCol>
                <a:gridCol w="1162293">
                  <a:extLst>
                    <a:ext uri="{9D8B030D-6E8A-4147-A177-3AD203B41FA5}">
                      <a16:colId xmlns:a16="http://schemas.microsoft.com/office/drawing/2014/main" xmlns="" val="2574353881"/>
                    </a:ext>
                  </a:extLst>
                </a:gridCol>
                <a:gridCol w="1162293">
                  <a:extLst>
                    <a:ext uri="{9D8B030D-6E8A-4147-A177-3AD203B41FA5}">
                      <a16:colId xmlns:a16="http://schemas.microsoft.com/office/drawing/2014/main" xmlns="" val="341253130"/>
                    </a:ext>
                  </a:extLst>
                </a:gridCol>
                <a:gridCol w="1162293">
                  <a:extLst>
                    <a:ext uri="{9D8B030D-6E8A-4147-A177-3AD203B41FA5}">
                      <a16:colId xmlns:a16="http://schemas.microsoft.com/office/drawing/2014/main" xmlns="" val="3551449135"/>
                    </a:ext>
                  </a:extLst>
                </a:gridCol>
              </a:tblGrid>
              <a:tr h="152695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Численность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пострадавших при несчастных случаях на производстве с утратой трудоспособности 1 рабочий день и более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9768746"/>
                  </a:ext>
                </a:extLst>
              </a:tr>
              <a:tr h="37307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Всего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t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81805253"/>
                  </a:ext>
                </a:extLst>
              </a:tr>
              <a:tr h="37307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Тяжелый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t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230511"/>
                  </a:ext>
                </a:extLst>
              </a:tr>
              <a:tr h="46838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Со смертельным исходом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t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82523328"/>
                  </a:ext>
                </a:extLst>
              </a:tr>
              <a:tr h="46838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В расчете на 1 000 работающих 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0,20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0,17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0,06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0,18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0,07</a:t>
                      </a:r>
                      <a:endParaRPr lang="ru-RU" sz="1800" b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0,13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t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21982594"/>
                  </a:ext>
                </a:extLst>
              </a:tr>
              <a:tr h="5745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Общая численность работающих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124 441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126 935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127 485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124 782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128 769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122 170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t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121 828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4338076"/>
                  </a:ext>
                </a:extLst>
              </a:tr>
              <a:tr h="85661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Израсходовано на мероприятия по охране труда, тыс.рублей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186 562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237 775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213 400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288 798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344 119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132 336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t-RU" sz="1800" b="0" dirty="0">
                          <a:solidFill>
                            <a:srgbClr val="A8246E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256 087</a:t>
                      </a:r>
                      <a:endParaRPr lang="ru-RU" sz="1800" b="0" dirty="0">
                        <a:solidFill>
                          <a:srgbClr val="A8246E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87" marR="35487" marT="84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53584463"/>
                  </a:ext>
                </a:extLst>
              </a:tr>
            </a:tbl>
          </a:graphicData>
        </a:graphic>
      </p:graphicFrame>
      <p:pic>
        <p:nvPicPr>
          <p:cNvPr id="9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603660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07568" y="2492896"/>
            <a:ext cx="83884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  <a:p>
            <a:pPr algn="ctr"/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Игътибарыгыз өчен рәхмәт!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14268"/>
            <a:ext cx="1688107" cy="936104"/>
          </a:xfrm>
          <a:prstGeom prst="rect">
            <a:avLst/>
          </a:prstGeom>
        </p:spPr>
      </p:pic>
      <p:pic>
        <p:nvPicPr>
          <p:cNvPr id="5" name="Picture 2" descr="C:\Users\User\Desktop\августовка-2017\дизайн\логотип_основно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99209"/>
            <a:ext cx="945724" cy="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36344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Тема12</Template>
  <TotalTime>6802</TotalTime>
  <Words>1069</Words>
  <Application>Microsoft Office PowerPoint</Application>
  <PresentationFormat>Широкоэкранный</PresentationFormat>
  <Paragraphs>271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PT Sans</vt:lpstr>
      <vt:lpstr>Segoe UI</vt:lpstr>
      <vt:lpstr>Tahoma</vt:lpstr>
      <vt:lpstr>Times New Roman</vt:lpstr>
      <vt:lpstr>Wingdings</vt:lpstr>
      <vt:lpstr>4_Тема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Ковалева Валерия Юрьевна</dc:creator>
  <cp:lastModifiedBy>Infospec</cp:lastModifiedBy>
  <cp:revision>446</cp:revision>
  <cp:lastPrinted>2019-12-07T14:08:01Z</cp:lastPrinted>
  <dcterms:created xsi:type="dcterms:W3CDTF">2015-10-13T08:15:21Z</dcterms:created>
  <dcterms:modified xsi:type="dcterms:W3CDTF">2020-12-23T07:10:28Z</dcterms:modified>
</cp:coreProperties>
</file>