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1"/>
  </p:notesMasterIdLst>
  <p:sldIdLst>
    <p:sldId id="256" r:id="rId2"/>
    <p:sldId id="257" r:id="rId3"/>
    <p:sldId id="259" r:id="rId4"/>
    <p:sldId id="261" r:id="rId5"/>
    <p:sldId id="263" r:id="rId6"/>
    <p:sldId id="265" r:id="rId7"/>
    <p:sldId id="264" r:id="rId8"/>
    <p:sldId id="280" r:id="rId9"/>
    <p:sldId id="282" r:id="rId10"/>
    <p:sldId id="270" r:id="rId11"/>
    <p:sldId id="284" r:id="rId12"/>
    <p:sldId id="271" r:id="rId13"/>
    <p:sldId id="269" r:id="rId14"/>
    <p:sldId id="285" r:id="rId15"/>
    <p:sldId id="283" r:id="rId16"/>
    <p:sldId id="286" r:id="rId17"/>
    <p:sldId id="268" r:id="rId18"/>
    <p:sldId id="277" r:id="rId19"/>
    <p:sldId id="287" r:id="rId20"/>
  </p:sldIdLst>
  <p:sldSz cx="13716000" cy="10287000"/>
  <p:notesSz cx="6858000" cy="9144000"/>
  <p:embeddedFontLs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C52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1602" y="72"/>
      </p:cViewPr>
      <p:guideLst>
        <p:guide orient="horz" pos="216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0FD9F6-F222-47DB-9EA1-043039C077D6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CD920A-EE1D-42AD-95D2-9413C0D93D0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75472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D920A-EE1D-42AD-95D2-9413C0D93D0E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63240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D920A-EE1D-42AD-95D2-9413C0D93D0E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30504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130425"/>
            <a:ext cx="58293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3886200"/>
            <a:ext cx="48006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89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78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45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4406905"/>
            <a:ext cx="58293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2906714"/>
            <a:ext cx="58293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892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78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675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566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457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348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24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132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5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86150" y="1600205"/>
            <a:ext cx="302895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2" y="1535113"/>
            <a:ext cx="303014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2" y="2174875"/>
            <a:ext cx="303014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71" y="1535113"/>
            <a:ext cx="3031331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71" y="2174875"/>
            <a:ext cx="3031331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2" y="273050"/>
            <a:ext cx="2256235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9" y="273055"/>
            <a:ext cx="3833813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2" y="1435105"/>
            <a:ext cx="2256235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4800600"/>
            <a:ext cx="41148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612775"/>
            <a:ext cx="41148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5367338"/>
            <a:ext cx="41148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72050" y="274643"/>
            <a:ext cx="154305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42900" y="274643"/>
            <a:ext cx="451485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1722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5"/>
            <a:ext cx="61722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635635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12/21/2020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6356355"/>
            <a:ext cx="21717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6356355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685783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68" indent="-257168" algn="l" defTabSz="68578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defTabSz="685783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28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20" indent="-171446" algn="l" defTabSz="685783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12" indent="-171446" algn="l" defTabSz="685783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03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795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686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577" indent="-171446" algn="l" defTabSz="685783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2.svg"/><Relationship Id="rId7" Type="http://schemas.openxmlformats.org/officeDocument/2006/relationships/image" Target="../media/image14.svg"/><Relationship Id="rId2" Type="http://schemas.openxmlformats.org/officeDocument/2006/relationships/image" Target="../media/image12.sv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svg"/><Relationship Id="rId5" Type="http://schemas.openxmlformats.org/officeDocument/2006/relationships/image" Target="../media/image13.svg"/><Relationship Id="rId10" Type="http://schemas.openxmlformats.org/officeDocument/2006/relationships/image" Target="../media/image17.jpeg"/><Relationship Id="rId4" Type="http://schemas.openxmlformats.org/officeDocument/2006/relationships/image" Target="../media/image13.svg"/><Relationship Id="rId9" Type="http://schemas.openxmlformats.org/officeDocument/2006/relationships/image" Target="../media/image1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utoShape 5"/>
          <p:cNvSpPr/>
          <p:nvPr/>
        </p:nvSpPr>
        <p:spPr>
          <a:xfrm>
            <a:off x="12044136" y="7313401"/>
            <a:ext cx="1671864" cy="1715306"/>
          </a:xfrm>
          <a:prstGeom prst="rect">
            <a:avLst/>
          </a:prstGeom>
          <a:solidFill>
            <a:srgbClr val="2C52BF"/>
          </a:solidFill>
          <a:ln>
            <a:noFill/>
          </a:ln>
        </p:spPr>
      </p:sp>
      <p:sp>
        <p:nvSpPr>
          <p:cNvPr id="8" name="TextBox 8"/>
          <p:cNvSpPr txBox="1"/>
          <p:nvPr/>
        </p:nvSpPr>
        <p:spPr>
          <a:xfrm>
            <a:off x="1511239" y="3443613"/>
            <a:ext cx="5798553" cy="38779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r>
              <a:rPr lang="ru-RU" sz="540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Итоги выполнения</a:t>
            </a:r>
            <a:endParaRPr lang="ru-RU" sz="540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u-RU" sz="7200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отраслевого</a:t>
            </a:r>
          </a:p>
          <a:p>
            <a:r>
              <a:rPr lang="ru-RU" sz="7200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Соглашения</a:t>
            </a:r>
            <a:endParaRPr lang="en-US" sz="7200" dirty="0">
              <a:solidFill>
                <a:srgbClr val="2C52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9" name="Group 9"/>
          <p:cNvGrpSpPr/>
          <p:nvPr/>
        </p:nvGrpSpPr>
        <p:grpSpPr>
          <a:xfrm>
            <a:off x="12647721" y="8080197"/>
            <a:ext cx="492746" cy="228600"/>
            <a:chOff x="0" y="0"/>
            <a:chExt cx="1094990" cy="508000"/>
          </a:xfrm>
        </p:grpSpPr>
        <p:sp>
          <p:nvSpPr>
            <p:cNvPr id="10" name="Freeform 10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2" name="TextBox 12"/>
          <p:cNvSpPr txBox="1"/>
          <p:nvPr/>
        </p:nvSpPr>
        <p:spPr>
          <a:xfrm>
            <a:off x="0" y="1317443"/>
            <a:ext cx="7696200" cy="10259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033"/>
              </a:lnSpc>
            </a:pPr>
            <a:r>
              <a:rPr lang="ru-RU" sz="2400" spc="180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Татарская республиканская </a:t>
            </a:r>
            <a:endParaRPr lang="ru-RU" sz="2400" spc="180" dirty="0" smtClean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2033"/>
              </a:lnSpc>
            </a:pPr>
            <a:r>
              <a:rPr lang="ru-RU" sz="2400" spc="18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организация</a:t>
            </a:r>
            <a:endParaRPr lang="ru-RU" sz="2400" spc="18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ts val="2033"/>
              </a:lnSpc>
            </a:pPr>
            <a:r>
              <a:rPr lang="ru-RU" sz="2400" spc="180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Общероссийского </a:t>
            </a:r>
            <a:r>
              <a:rPr lang="ru-RU" sz="2400" spc="18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профсоюза</a:t>
            </a:r>
          </a:p>
          <a:p>
            <a:pPr algn="ctr">
              <a:lnSpc>
                <a:spcPts val="2033"/>
              </a:lnSpc>
            </a:pPr>
            <a:r>
              <a:rPr lang="ru-RU" sz="2400" spc="18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400" spc="180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образования</a:t>
            </a:r>
            <a:endParaRPr lang="en-US" sz="2400" spc="18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4"/>
          <p:cNvSpPr txBox="1"/>
          <p:nvPr/>
        </p:nvSpPr>
        <p:spPr>
          <a:xfrm>
            <a:off x="418767" y="5069205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50"/>
              </a:lnSpc>
            </a:pPr>
            <a:r>
              <a:rPr lang="en-US" sz="1350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01</a:t>
            </a: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22" t="2960" r="11481" b="581"/>
          <a:stretch/>
        </p:blipFill>
        <p:spPr>
          <a:xfrm>
            <a:off x="7289400" y="1294073"/>
            <a:ext cx="4761175" cy="6019327"/>
          </a:xfrm>
          <a:prstGeom prst="rect">
            <a:avLst/>
          </a:prstGeom>
          <a:ln>
            <a:noFill/>
          </a:ln>
        </p:spPr>
      </p:pic>
      <p:sp>
        <p:nvSpPr>
          <p:cNvPr id="20" name="TextBox 16"/>
          <p:cNvSpPr txBox="1"/>
          <p:nvPr/>
        </p:nvSpPr>
        <p:spPr>
          <a:xfrm>
            <a:off x="1668503" y="8022468"/>
            <a:ext cx="4717840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05"/>
              </a:lnSpc>
            </a:pPr>
            <a:r>
              <a:rPr lang="ru-RU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КАЗАНЬ</a:t>
            </a:r>
            <a:r>
              <a:rPr lang="en-US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r>
              <a:rPr lang="ru-RU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ДЕКАБРЬ, </a:t>
            </a:r>
            <a:r>
              <a:rPr lang="en-US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7289495" y="1285875"/>
            <a:ext cx="0" cy="900112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1295400" y="7313401"/>
            <a:ext cx="1074873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9856234" y="6312592"/>
            <a:ext cx="3859769" cy="2318378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5" name="Group 5"/>
          <p:cNvGrpSpPr/>
          <p:nvPr/>
        </p:nvGrpSpPr>
        <p:grpSpPr>
          <a:xfrm>
            <a:off x="12646594" y="7659016"/>
            <a:ext cx="492746" cy="228600"/>
            <a:chOff x="0" y="0"/>
            <a:chExt cx="1094990" cy="508000"/>
          </a:xfrm>
        </p:grpSpPr>
        <p:sp>
          <p:nvSpPr>
            <p:cNvPr id="6" name="Freeform 6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8" name="Group 8"/>
          <p:cNvGrpSpPr/>
          <p:nvPr/>
        </p:nvGrpSpPr>
        <p:grpSpPr>
          <a:xfrm>
            <a:off x="978448" y="2404499"/>
            <a:ext cx="6937135" cy="6563664"/>
            <a:chOff x="-31488" y="-2486773"/>
            <a:chExt cx="12332684" cy="11668735"/>
          </a:xfrm>
        </p:grpSpPr>
        <p:sp>
          <p:nvSpPr>
            <p:cNvPr id="9" name="TextBox 9"/>
            <p:cNvSpPr txBox="1"/>
            <p:nvPr/>
          </p:nvSpPr>
          <p:spPr>
            <a:xfrm>
              <a:off x="42368" y="6104197"/>
              <a:ext cx="12258828" cy="30777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700"/>
                </a:lnSpc>
              </a:pPr>
              <a:r>
                <a:rPr lang="ru-RU" sz="2800" spc="18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Участвуют 14 528 работников</a:t>
              </a:r>
            </a:p>
            <a:p>
              <a:pPr>
                <a:lnSpc>
                  <a:spcPts val="2700"/>
                </a:lnSpc>
              </a:pPr>
              <a:r>
                <a:rPr lang="ru-RU" sz="2800" spc="18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образования.</a:t>
              </a:r>
            </a:p>
            <a:p>
              <a:pPr>
                <a:lnSpc>
                  <a:spcPts val="2700"/>
                </a:lnSpc>
              </a:pPr>
              <a:r>
                <a:rPr lang="ru-RU" sz="2800" spc="18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 2020 году вступили – </a:t>
              </a:r>
            </a:p>
            <a:p>
              <a:pPr>
                <a:lnSpc>
                  <a:spcPts val="2700"/>
                </a:lnSpc>
              </a:pPr>
              <a:r>
                <a:rPr lang="ru-RU" sz="2800" spc="18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1087 человек.</a:t>
              </a:r>
            </a:p>
            <a:p>
              <a:pPr>
                <a:lnSpc>
                  <a:spcPts val="2700"/>
                </a:lnSpc>
              </a:pPr>
              <a:endParaRPr lang="en-US" spc="18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-31481" y="-2486773"/>
              <a:ext cx="12258822" cy="59275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6480"/>
                </a:lnSpc>
              </a:pPr>
              <a:r>
                <a:rPr lang="ru-RU" sz="5400" spc="-54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Программа</a:t>
              </a:r>
            </a:p>
            <a:p>
              <a:pPr>
                <a:lnSpc>
                  <a:spcPts val="6480"/>
                </a:lnSpc>
              </a:pPr>
              <a:r>
                <a:rPr lang="ru-RU" sz="5400" spc="-54" dirty="0">
                  <a:solidFill>
                    <a:srgbClr val="2C52B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негосударственного</a:t>
              </a:r>
            </a:p>
            <a:p>
              <a:pPr>
                <a:lnSpc>
                  <a:spcPts val="6480"/>
                </a:lnSpc>
              </a:pPr>
              <a:r>
                <a:rPr lang="ru-RU" sz="5400" spc="-54" dirty="0">
                  <a:solidFill>
                    <a:srgbClr val="2C52B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пенсионного обеспечения</a:t>
              </a:r>
              <a:endParaRPr lang="en-US" sz="5400" spc="-54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1" name="TextBox 11"/>
            <p:cNvSpPr txBox="1"/>
            <p:nvPr/>
          </p:nvSpPr>
          <p:spPr>
            <a:xfrm>
              <a:off x="-31488" y="3774823"/>
              <a:ext cx="12258828" cy="66115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880"/>
                </a:lnSpc>
              </a:pPr>
              <a:r>
                <a:rPr lang="ru-RU" sz="3600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Продлена на 2021 год</a:t>
              </a:r>
              <a:endParaRPr lang="en-US" sz="3600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TextBox 12"/>
          <p:cNvSpPr txBox="1"/>
          <p:nvPr/>
        </p:nvSpPr>
        <p:spPr>
          <a:xfrm>
            <a:off x="1041181" y="852537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50"/>
              </a:lnSpc>
            </a:pPr>
            <a:r>
              <a:rPr lang="en-US" sz="1350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02</a:t>
            </a: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788" y="2324623"/>
            <a:ext cx="1687330" cy="1144974"/>
          </a:xfrm>
          <a:prstGeom prst="rect">
            <a:avLst/>
          </a:prstGeom>
        </p:spPr>
      </p:pic>
      <p:cxnSp>
        <p:nvCxnSpPr>
          <p:cNvPr id="15" name="Прямая соединительная линия 14"/>
          <p:cNvCxnSpPr/>
          <p:nvPr/>
        </p:nvCxnSpPr>
        <p:spPr>
          <a:xfrm flipV="1">
            <a:off x="1041181" y="2019300"/>
            <a:ext cx="10744937" cy="41295"/>
          </a:xfrm>
          <a:prstGeom prst="line">
            <a:avLst/>
          </a:prstGeom>
          <a:ln w="952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>
            <a:off x="9828311" y="2019300"/>
            <a:ext cx="27923" cy="82677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28977" y="0"/>
            <a:ext cx="6665135" cy="10316514"/>
          </a:xfrm>
          <a:prstGeom prst="rect">
            <a:avLst/>
          </a:prstGeom>
          <a:solidFill>
            <a:srgbClr val="2C52BF"/>
          </a:solidFill>
          <a:ln>
            <a:noFill/>
          </a:ln>
        </p:spPr>
      </p:sp>
      <p:sp>
        <p:nvSpPr>
          <p:cNvPr id="3" name="TextBox 3"/>
          <p:cNvSpPr txBox="1"/>
          <p:nvPr/>
        </p:nvSpPr>
        <p:spPr>
          <a:xfrm>
            <a:off x="838200" y="3508420"/>
            <a:ext cx="5460318" cy="25006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ru-RU" sz="5400" spc="-5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Льготное потребительское</a:t>
            </a:r>
            <a:r>
              <a:rPr lang="en-US" sz="5400" spc="-5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lnSpc>
                <a:spcPts val="6480"/>
              </a:lnSpc>
            </a:pPr>
            <a:r>
              <a:rPr lang="ru-RU" sz="5400" spc="-54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кредитование</a:t>
            </a:r>
            <a:endParaRPr lang="en-US" sz="5400" spc="-54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7141448" y="4476154"/>
            <a:ext cx="4423195" cy="2744392"/>
            <a:chOff x="0" y="-9525"/>
            <a:chExt cx="5444472" cy="4878918"/>
          </a:xfrm>
        </p:grpSpPr>
        <p:sp>
          <p:nvSpPr>
            <p:cNvPr id="5" name="TextBox 5"/>
            <p:cNvSpPr txBox="1"/>
            <p:nvPr/>
          </p:nvSpPr>
          <p:spPr>
            <a:xfrm>
              <a:off x="0" y="-9525"/>
              <a:ext cx="5444472" cy="295465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3600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Партнер:</a:t>
              </a:r>
            </a:p>
            <a:p>
              <a:r>
                <a:rPr lang="ru-RU" sz="3600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ПАО «Ак Барс банк»</a:t>
              </a:r>
              <a:endParaRPr lang="en-US" sz="3600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100096" y="2407180"/>
              <a:ext cx="5139673" cy="246221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700"/>
                </a:lnSpc>
              </a:pPr>
              <a:r>
                <a:rPr lang="ru-RU" sz="2800" spc="18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 2020 году кредит </a:t>
              </a: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получили 331 работник образования на сумму 28 миллионов рублей</a:t>
              </a:r>
              <a:r>
                <a:rPr lang="en-US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.</a:t>
              </a:r>
              <a:endParaRPr lang="en-US" sz="2800" spc="18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12550976" y="1532586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50"/>
              </a:lnSpc>
            </a:pPr>
            <a:r>
              <a:rPr lang="en-US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AutoShape 9"/>
          <p:cNvSpPr/>
          <p:nvPr/>
        </p:nvSpPr>
        <p:spPr>
          <a:xfrm>
            <a:off x="12069933" y="8571694"/>
            <a:ext cx="1646067" cy="1715306"/>
          </a:xfrm>
          <a:prstGeom prst="rect">
            <a:avLst/>
          </a:prstGeom>
          <a:solidFill>
            <a:srgbClr val="2C52BF"/>
          </a:solidFill>
          <a:ln>
            <a:noFill/>
          </a:ln>
        </p:spPr>
      </p:sp>
      <p:grpSp>
        <p:nvGrpSpPr>
          <p:cNvPr id="10" name="Group 10"/>
          <p:cNvGrpSpPr/>
          <p:nvPr/>
        </p:nvGrpSpPr>
        <p:grpSpPr>
          <a:xfrm>
            <a:off x="12646593" y="9315047"/>
            <a:ext cx="492746" cy="228600"/>
            <a:chOff x="0" y="0"/>
            <a:chExt cx="1094990" cy="508000"/>
          </a:xfrm>
        </p:grpSpPr>
        <p:sp>
          <p:nvSpPr>
            <p:cNvPr id="11" name="Freeform 11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cxnSp>
        <p:nvCxnSpPr>
          <p:cNvPr id="14" name="Прямая соединительная линия 13"/>
          <p:cNvCxnSpPr/>
          <p:nvPr/>
        </p:nvCxnSpPr>
        <p:spPr>
          <a:xfrm>
            <a:off x="12069933" y="1409700"/>
            <a:ext cx="0" cy="8877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Рисунок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2082" y="1409700"/>
            <a:ext cx="1687330" cy="1144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58889" y="1285875"/>
            <a:ext cx="7144" cy="7715250"/>
          </a:xfrm>
          <a:prstGeom prst="rect">
            <a:avLst/>
          </a:prstGeom>
          <a:solidFill>
            <a:srgbClr val="17161C"/>
          </a:solidFill>
        </p:spPr>
      </p:sp>
      <p:grpSp>
        <p:nvGrpSpPr>
          <p:cNvPr id="3" name="Group 3"/>
          <p:cNvGrpSpPr/>
          <p:nvPr/>
        </p:nvGrpSpPr>
        <p:grpSpPr>
          <a:xfrm>
            <a:off x="-7513" y="7832434"/>
            <a:ext cx="1646067" cy="1715306"/>
            <a:chOff x="0" y="0"/>
            <a:chExt cx="2926342" cy="3049432"/>
          </a:xfrm>
        </p:grpSpPr>
        <p:sp>
          <p:nvSpPr>
            <p:cNvPr id="4" name="AutoShape 4"/>
            <p:cNvSpPr/>
            <p:nvPr/>
          </p:nvSpPr>
          <p:spPr>
            <a:xfrm>
              <a:off x="0" y="0"/>
              <a:ext cx="2926342" cy="3049432"/>
            </a:xfrm>
            <a:prstGeom prst="rect">
              <a:avLst/>
            </a:prstGeom>
            <a:solidFill>
              <a:srgbClr val="2C52BF"/>
            </a:solidFill>
          </p:spPr>
        </p:sp>
        <p:grpSp>
          <p:nvGrpSpPr>
            <p:cNvPr id="5" name="Group 5"/>
            <p:cNvGrpSpPr/>
            <p:nvPr/>
          </p:nvGrpSpPr>
          <p:grpSpPr>
            <a:xfrm>
              <a:off x="1025175" y="1321516"/>
              <a:ext cx="875992" cy="406400"/>
              <a:chOff x="0" y="0"/>
              <a:chExt cx="1094990" cy="508000"/>
            </a:xfrm>
          </p:grpSpPr>
          <p:sp>
            <p:nvSpPr>
              <p:cNvPr id="6" name="Freeform 6"/>
              <p:cNvSpPr/>
              <p:nvPr/>
            </p:nvSpPr>
            <p:spPr>
              <a:xfrm>
                <a:off x="0" y="215900"/>
                <a:ext cx="799080" cy="76200"/>
              </a:xfrm>
              <a:custGeom>
                <a:avLst/>
                <a:gdLst/>
                <a:ahLst/>
                <a:cxnLst/>
                <a:rect l="l" t="t" r="r" b="b"/>
                <a:pathLst>
                  <a:path w="799080" h="76200">
                    <a:moveTo>
                      <a:pt x="0" y="0"/>
                    </a:moveTo>
                    <a:lnTo>
                      <a:pt x="799080" y="0"/>
                    </a:lnTo>
                    <a:lnTo>
                      <a:pt x="799080" y="76200"/>
                    </a:lnTo>
                    <a:lnTo>
                      <a:pt x="0" y="7620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  <p:sp>
            <p:nvSpPr>
              <p:cNvPr id="7" name="Freeform 7"/>
              <p:cNvSpPr/>
              <p:nvPr/>
            </p:nvSpPr>
            <p:spPr>
              <a:xfrm>
                <a:off x="720340" y="1270"/>
                <a:ext cx="374650" cy="505460"/>
              </a:xfrm>
              <a:custGeom>
                <a:avLst/>
                <a:gdLst/>
                <a:ahLst/>
                <a:cxnLst/>
                <a:rect l="l" t="t" r="r" b="b"/>
                <a:pathLst>
                  <a:path w="374650" h="505460">
                    <a:moveTo>
                      <a:pt x="0" y="505460"/>
                    </a:moveTo>
                    <a:lnTo>
                      <a:pt x="0" y="0"/>
                    </a:lnTo>
                    <a:lnTo>
                      <a:pt x="374650" y="252730"/>
                    </a:lnTo>
                    <a:close/>
                  </a:path>
                </a:pathLst>
              </a:custGeom>
              <a:solidFill>
                <a:srgbClr val="FFFFFF"/>
              </a:solidFill>
            </p:spPr>
          </p:sp>
        </p:grpSp>
      </p:grpSp>
      <p:sp>
        <p:nvSpPr>
          <p:cNvPr id="9" name="TextBox 9"/>
          <p:cNvSpPr txBox="1"/>
          <p:nvPr/>
        </p:nvSpPr>
        <p:spPr>
          <a:xfrm>
            <a:off x="1617089" y="2826671"/>
            <a:ext cx="5875382" cy="161640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ru-RU" sz="5400" spc="-54" dirty="0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Оздоровление</a:t>
            </a:r>
            <a:r>
              <a:rPr lang="en-US" sz="5400" spc="-54" dirty="0" smtClean="0">
                <a:solidFill>
                  <a:srgbClr val="17161C"/>
                </a:solidFill>
                <a:latin typeface="Poppins Bold Bold"/>
              </a:rPr>
              <a:t> </a:t>
            </a:r>
            <a:r>
              <a:rPr lang="ru-RU" sz="5400" spc="-54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работников</a:t>
            </a:r>
            <a:endParaRPr lang="en-US" sz="5400" spc="-54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0" name="Group 10"/>
          <p:cNvGrpSpPr/>
          <p:nvPr/>
        </p:nvGrpSpPr>
        <p:grpSpPr>
          <a:xfrm>
            <a:off x="8616603" y="6348692"/>
            <a:ext cx="4183592" cy="2272055"/>
            <a:chOff x="0" y="-38100"/>
            <a:chExt cx="7437496" cy="4039207"/>
          </a:xfrm>
        </p:grpSpPr>
        <p:sp>
          <p:nvSpPr>
            <p:cNvPr id="11" name="TextBox 11"/>
            <p:cNvSpPr txBox="1"/>
            <p:nvPr/>
          </p:nvSpPr>
          <p:spPr>
            <a:xfrm>
              <a:off x="0" y="-38100"/>
              <a:ext cx="7414600" cy="14134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r>
                <a:rPr lang="ru-RU" sz="36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Тур выходного дня</a:t>
              </a:r>
              <a:endParaRPr lang="en-US" sz="36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" name="TextBox 12"/>
            <p:cNvSpPr txBox="1"/>
            <p:nvPr/>
          </p:nvSpPr>
          <p:spPr>
            <a:xfrm>
              <a:off x="22896" y="1812475"/>
              <a:ext cx="7414600" cy="21886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 миллиона 380 тысяч профсоюзных средств</a:t>
              </a:r>
            </a:p>
            <a:p>
              <a:pPr>
                <a:lnSpc>
                  <a:spcPts val="2363"/>
                </a:lnSpc>
              </a:pPr>
              <a:endParaRPr lang="ru-RU" sz="2800" spc="1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1690 человек</a:t>
              </a:r>
              <a:endParaRPr lang="en-US" sz="2800" spc="1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3" name="Group 13"/>
          <p:cNvGrpSpPr/>
          <p:nvPr/>
        </p:nvGrpSpPr>
        <p:grpSpPr>
          <a:xfrm>
            <a:off x="8629482" y="1755918"/>
            <a:ext cx="4178226" cy="2917412"/>
            <a:chOff x="-13356" y="-38100"/>
            <a:chExt cx="7427956" cy="5186508"/>
          </a:xfrm>
        </p:grpSpPr>
        <p:sp>
          <p:nvSpPr>
            <p:cNvPr id="14" name="TextBox 14"/>
            <p:cNvSpPr txBox="1"/>
            <p:nvPr/>
          </p:nvSpPr>
          <p:spPr>
            <a:xfrm>
              <a:off x="0" y="-38100"/>
              <a:ext cx="7414600" cy="142363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r>
                <a:rPr lang="ru-RU" sz="36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Льготные путевки</a:t>
              </a:r>
            </a:p>
            <a:p>
              <a:pPr>
                <a:lnSpc>
                  <a:spcPts val="3120"/>
                </a:lnSpc>
              </a:pPr>
              <a:r>
                <a:rPr lang="ru-RU" sz="36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 санатории</a:t>
              </a:r>
              <a:endParaRPr lang="en-US" sz="36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-13356" y="1865460"/>
              <a:ext cx="7414600" cy="328294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 миллиона 562 </a:t>
              </a: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тысяч</a:t>
              </a: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 </a:t>
              </a: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рублей </a:t>
              </a: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из республиканского профсоюзного бюджета</a:t>
              </a:r>
            </a:p>
            <a:p>
              <a:pPr>
                <a:lnSpc>
                  <a:spcPts val="2363"/>
                </a:lnSpc>
              </a:pPr>
              <a:endParaRPr lang="ru-RU" sz="2800" spc="1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558 работников</a:t>
              </a:r>
              <a:endParaRPr lang="en-US" sz="2800" spc="1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6" name="TextBox 16"/>
          <p:cNvSpPr txBox="1"/>
          <p:nvPr/>
        </p:nvSpPr>
        <p:spPr>
          <a:xfrm>
            <a:off x="1885258" y="9265611"/>
            <a:ext cx="4717840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05"/>
              </a:lnSpc>
            </a:pPr>
            <a:r>
              <a:rPr lang="ru-RU" sz="2000" spc="236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КАЗАНЬ</a:t>
            </a:r>
            <a:r>
              <a:rPr lang="en-US" sz="2000" spc="236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</a:t>
            </a:r>
            <a:r>
              <a:rPr lang="ru-RU" sz="2000" spc="236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ДЕКАБРЬ</a:t>
            </a:r>
            <a:r>
              <a:rPr lang="en-US" sz="2000" spc="236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584568" y="7135732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50"/>
              </a:lnSpc>
            </a:pPr>
            <a:r>
              <a:rPr lang="en-US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 flipH="1" flipV="1">
            <a:off x="7658889" y="0"/>
            <a:ext cx="7144" cy="954774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Рисунок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5687" y="7832434"/>
            <a:ext cx="1687330" cy="1144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7661723" y="3937058"/>
            <a:ext cx="4642634" cy="1852365"/>
            <a:chOff x="0" y="0"/>
            <a:chExt cx="8253571" cy="3293094"/>
          </a:xfrm>
        </p:grpSpPr>
        <p:sp>
          <p:nvSpPr>
            <p:cNvPr id="6" name="TextBox 6"/>
            <p:cNvSpPr txBox="1"/>
            <p:nvPr/>
          </p:nvSpPr>
          <p:spPr>
            <a:xfrm>
              <a:off x="4" y="0"/>
              <a:ext cx="8253567" cy="13917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480"/>
                </a:lnSpc>
              </a:pPr>
              <a:r>
                <a:rPr lang="ru-RU" sz="5400" spc="-54" dirty="0" smtClean="0">
                  <a:solidFill>
                    <a:srgbClr val="2C52B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1000</a:t>
              </a:r>
              <a:endParaRPr lang="en-US" sz="5400" spc="-54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1879602"/>
              <a:ext cx="8253571" cy="141349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28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профсоюзных активистов и социальных партнеров</a:t>
              </a:r>
              <a:endParaRPr lang="en-US" sz="28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661724" y="6940546"/>
            <a:ext cx="4642634" cy="1852365"/>
            <a:chOff x="0" y="0"/>
            <a:chExt cx="8253571" cy="3293094"/>
          </a:xfrm>
        </p:grpSpPr>
        <p:sp>
          <p:nvSpPr>
            <p:cNvPr id="9" name="TextBox 9"/>
            <p:cNvSpPr txBox="1"/>
            <p:nvPr/>
          </p:nvSpPr>
          <p:spPr>
            <a:xfrm>
              <a:off x="4" y="0"/>
              <a:ext cx="8253567" cy="148188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480"/>
                </a:lnSpc>
              </a:pPr>
              <a:r>
                <a:rPr lang="ru-RU" sz="5400" spc="-54" dirty="0" smtClean="0">
                  <a:solidFill>
                    <a:srgbClr val="2C52B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 млн.175 </a:t>
              </a:r>
              <a:endParaRPr lang="en-US" sz="5400" spc="-54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" name="TextBox 10"/>
            <p:cNvSpPr txBox="1"/>
            <p:nvPr/>
          </p:nvSpPr>
          <p:spPr>
            <a:xfrm>
              <a:off x="0" y="1879602"/>
              <a:ext cx="8253571" cy="141349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28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тысяч рублей использовано</a:t>
              </a:r>
              <a:endParaRPr lang="en-US" sz="28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AutoShape 12"/>
          <p:cNvSpPr/>
          <p:nvPr/>
        </p:nvSpPr>
        <p:spPr>
          <a:xfrm>
            <a:off x="1646067" y="1285875"/>
            <a:ext cx="7144" cy="7715250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13" name="AutoShape 13"/>
          <p:cNvSpPr/>
          <p:nvPr/>
        </p:nvSpPr>
        <p:spPr>
          <a:xfrm>
            <a:off x="-25757" y="7914857"/>
            <a:ext cx="1678970" cy="1715306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14" name="Group 14"/>
          <p:cNvGrpSpPr/>
          <p:nvPr/>
        </p:nvGrpSpPr>
        <p:grpSpPr>
          <a:xfrm>
            <a:off x="583805" y="8658210"/>
            <a:ext cx="492746" cy="228600"/>
            <a:chOff x="0" y="0"/>
            <a:chExt cx="1094990" cy="508000"/>
          </a:xfrm>
        </p:grpSpPr>
        <p:sp>
          <p:nvSpPr>
            <p:cNvPr id="15" name="Freeform 15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7" name="TextBox 17"/>
          <p:cNvSpPr txBox="1"/>
          <p:nvPr/>
        </p:nvSpPr>
        <p:spPr>
          <a:xfrm>
            <a:off x="12496800" y="9540395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350"/>
              </a:lnSpc>
            </a:pPr>
            <a:r>
              <a:rPr lang="en-US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5943600" y="2406732"/>
            <a:ext cx="7772400" cy="7828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80"/>
              </a:lnSpc>
            </a:pPr>
            <a:r>
              <a:rPr lang="ru-RU" sz="5400" spc="-54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Теплоходные </a:t>
            </a:r>
            <a:r>
              <a:rPr lang="ru-RU" sz="5400" spc="-54" dirty="0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туры</a:t>
            </a:r>
            <a:endParaRPr lang="en-US" sz="5400" spc="-54" dirty="0">
              <a:solidFill>
                <a:srgbClr val="2C52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381" r="22333"/>
          <a:stretch/>
        </p:blipFill>
        <p:spPr>
          <a:xfrm>
            <a:off x="1653212" y="2476499"/>
            <a:ext cx="4718370" cy="7807817"/>
          </a:xfrm>
          <a:prstGeom prst="rect">
            <a:avLst/>
          </a:prstGeom>
        </p:spPr>
      </p:pic>
      <p:cxnSp>
        <p:nvCxnSpPr>
          <p:cNvPr id="21" name="Прямая соединительная линия 20"/>
          <p:cNvCxnSpPr/>
          <p:nvPr/>
        </p:nvCxnSpPr>
        <p:spPr>
          <a:xfrm>
            <a:off x="1646067" y="0"/>
            <a:ext cx="7144" cy="10287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0" y="1028700"/>
            <a:ext cx="1687330" cy="114497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2034868" y="2135030"/>
            <a:ext cx="9874346" cy="3718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80"/>
              </a:lnSpc>
            </a:pPr>
            <a:r>
              <a:rPr lang="ru-RU" sz="360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Социальная поддержка членов профсоюза</a:t>
            </a:r>
            <a:endParaRPr lang="en-US" sz="360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1231641" y="4055743"/>
            <a:ext cx="11252723" cy="3322997"/>
            <a:chOff x="0" y="323851"/>
            <a:chExt cx="20004840" cy="5907547"/>
          </a:xfrm>
        </p:grpSpPr>
        <p:sp>
          <p:nvSpPr>
            <p:cNvPr id="5" name="TextBox 5"/>
            <p:cNvSpPr txBox="1"/>
            <p:nvPr/>
          </p:nvSpPr>
          <p:spPr>
            <a:xfrm>
              <a:off x="0" y="323851"/>
              <a:ext cx="20004840" cy="25990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93"/>
                </a:lnSpc>
              </a:pPr>
              <a:r>
                <a:rPr lang="ru-RU" sz="11625" dirty="0" smtClean="0">
                  <a:solidFill>
                    <a:srgbClr val="2C52B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2 млн.176</a:t>
              </a:r>
              <a:endParaRPr lang="en-US" sz="11625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942354" y="3081327"/>
              <a:ext cx="18039997" cy="70674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28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тысяч рублей</a:t>
              </a:r>
              <a:endParaRPr lang="en-US" sz="28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812388" y="5000293"/>
              <a:ext cx="18380067" cy="12311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Единовременная материальная помощь </a:t>
              </a:r>
            </a:p>
            <a:p>
              <a:pPr algn="ctr"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из республиканского фонда</a:t>
              </a:r>
              <a:endParaRPr lang="en-US" sz="2800" spc="18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" name="AutoShape 8"/>
          <p:cNvSpPr/>
          <p:nvPr/>
        </p:nvSpPr>
        <p:spPr>
          <a:xfrm>
            <a:off x="0" y="8020590"/>
            <a:ext cx="13716000" cy="7159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9" name="AutoShape 9"/>
          <p:cNvSpPr/>
          <p:nvPr/>
        </p:nvSpPr>
        <p:spPr>
          <a:xfrm>
            <a:off x="12572898" y="8693971"/>
            <a:ext cx="1144175" cy="973380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10" name="Group 10"/>
          <p:cNvGrpSpPr/>
          <p:nvPr/>
        </p:nvGrpSpPr>
        <p:grpSpPr>
          <a:xfrm>
            <a:off x="12950120" y="9066361"/>
            <a:ext cx="492746" cy="228600"/>
            <a:chOff x="0" y="0"/>
            <a:chExt cx="1094990" cy="508000"/>
          </a:xfrm>
        </p:grpSpPr>
        <p:sp>
          <p:nvSpPr>
            <p:cNvPr id="11" name="Freeform 11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685800" y="9001125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50"/>
              </a:lnSpc>
            </a:pPr>
            <a:r>
              <a:rPr lang="en-US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flipV="1">
            <a:off x="0" y="2781300"/>
            <a:ext cx="13716000" cy="76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B39B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/>
          <p:nvPr/>
        </p:nvSpPr>
        <p:spPr>
          <a:xfrm>
            <a:off x="0" y="-32586"/>
            <a:ext cx="13716000" cy="10287000"/>
          </a:xfrm>
          <a:prstGeom prst="rect">
            <a:avLst/>
          </a:prstGeom>
          <a:solidFill>
            <a:srgbClr val="2C52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AutoShape 3"/>
          <p:cNvSpPr/>
          <p:nvPr/>
        </p:nvSpPr>
        <p:spPr>
          <a:xfrm>
            <a:off x="6434368" y="1303744"/>
            <a:ext cx="7144" cy="7679516"/>
          </a:xfrm>
          <a:prstGeom prst="rect">
            <a:avLst/>
          </a:prstGeom>
          <a:solidFill>
            <a:srgbClr val="F7F4FA"/>
          </a:solidFill>
        </p:spPr>
      </p:sp>
      <p:sp>
        <p:nvSpPr>
          <p:cNvPr id="6" name="AutoShape 6"/>
          <p:cNvSpPr/>
          <p:nvPr/>
        </p:nvSpPr>
        <p:spPr>
          <a:xfrm>
            <a:off x="12588334" y="8893936"/>
            <a:ext cx="1144175" cy="973380"/>
          </a:xfrm>
          <a:prstGeom prst="rect">
            <a:avLst/>
          </a:prstGeom>
          <a:solidFill>
            <a:srgbClr val="FFFFFF"/>
          </a:solidFill>
        </p:spPr>
      </p:sp>
      <p:grpSp>
        <p:nvGrpSpPr>
          <p:cNvPr id="7" name="Group 7"/>
          <p:cNvGrpSpPr/>
          <p:nvPr/>
        </p:nvGrpSpPr>
        <p:grpSpPr>
          <a:xfrm>
            <a:off x="12914047" y="9266326"/>
            <a:ext cx="492746" cy="228600"/>
            <a:chOff x="0" y="0"/>
            <a:chExt cx="1094990" cy="508000"/>
          </a:xfrm>
          <a:solidFill>
            <a:srgbClr val="2C52BF"/>
          </a:solidFill>
        </p:grpSpPr>
        <p:sp>
          <p:nvSpPr>
            <p:cNvPr id="8" name="Freeform 8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grpFill/>
          </p:spPr>
        </p:sp>
        <p:sp>
          <p:nvSpPr>
            <p:cNvPr id="9" name="Freeform 9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grpFill/>
          </p:spPr>
        </p:sp>
      </p:grpSp>
      <p:sp>
        <p:nvSpPr>
          <p:cNvPr id="11" name="TextBox 11"/>
          <p:cNvSpPr txBox="1"/>
          <p:nvPr/>
        </p:nvSpPr>
        <p:spPr>
          <a:xfrm>
            <a:off x="1264953" y="1211450"/>
            <a:ext cx="4940192" cy="166712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ru-RU" sz="5400" spc="-54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 вместе –</a:t>
            </a:r>
          </a:p>
          <a:p>
            <a:pPr>
              <a:lnSpc>
                <a:spcPts val="6480"/>
              </a:lnSpc>
            </a:pPr>
            <a:r>
              <a:rPr lang="ru-RU" sz="5400" spc="-54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мы рядом</a:t>
            </a:r>
            <a:endParaRPr lang="en-US" sz="5400" spc="-54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2" name="Group 12"/>
          <p:cNvGrpSpPr/>
          <p:nvPr/>
        </p:nvGrpSpPr>
        <p:grpSpPr>
          <a:xfrm>
            <a:off x="1229537" y="3096938"/>
            <a:ext cx="4262841" cy="5711327"/>
            <a:chOff x="-62964" y="-4885968"/>
            <a:chExt cx="7578384" cy="10153470"/>
          </a:xfrm>
        </p:grpSpPr>
        <p:sp>
          <p:nvSpPr>
            <p:cNvPr id="13" name="TextBox 13"/>
            <p:cNvSpPr txBox="1"/>
            <p:nvPr/>
          </p:nvSpPr>
          <p:spPr>
            <a:xfrm>
              <a:off x="-2" y="-4885968"/>
              <a:ext cx="7515422" cy="134384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880"/>
                </a:lnSpc>
              </a:pPr>
              <a:r>
                <a:rPr lang="ru-RU" sz="3600" dirty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</a:t>
              </a:r>
              <a:r>
                <a:rPr lang="ru-RU" sz="3600" dirty="0" smtClea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оциальный</a:t>
              </a:r>
            </a:p>
            <a:p>
              <a:pPr>
                <a:lnSpc>
                  <a:spcPts val="2880"/>
                </a:lnSpc>
              </a:pPr>
              <a:r>
                <a:rPr lang="ru-RU" sz="3600" dirty="0" smtClea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проект</a:t>
              </a:r>
              <a:endParaRPr lang="en-US" sz="3600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4" name="TextBox 14"/>
            <p:cNvSpPr txBox="1"/>
            <p:nvPr/>
          </p:nvSpPr>
          <p:spPr>
            <a:xfrm>
              <a:off x="-62964" y="1574183"/>
              <a:ext cx="7515422" cy="3693319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Израсходовано </a:t>
              </a:r>
            </a:p>
            <a:p>
              <a:pPr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 млн. рублей</a:t>
              </a:r>
            </a:p>
            <a:p>
              <a:pPr>
                <a:lnSpc>
                  <a:spcPts val="2700"/>
                </a:lnSpc>
              </a:pPr>
              <a:endParaRPr lang="ru-RU" sz="2800" spc="18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Участниками стали </a:t>
              </a:r>
            </a:p>
            <a:p>
              <a:pPr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FFFFF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100 работников образования и их дети</a:t>
              </a:r>
              <a:endParaRPr lang="en-US" sz="2800" spc="18" dirty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5" name="TextBox 15"/>
          <p:cNvSpPr txBox="1"/>
          <p:nvPr/>
        </p:nvSpPr>
        <p:spPr>
          <a:xfrm>
            <a:off x="1210651" y="9404587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50"/>
              </a:lnSpc>
            </a:pPr>
            <a:r>
              <a:rPr lang="en-US" sz="135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ru-RU" sz="1350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endParaRPr lang="en-US" sz="1350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12588334" y="0"/>
            <a:ext cx="13100" cy="949435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73"/>
          <a:stretch/>
        </p:blipFill>
        <p:spPr>
          <a:xfrm>
            <a:off x="6421268" y="1330575"/>
            <a:ext cx="6167066" cy="75660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77027" y="0"/>
            <a:ext cx="6036827" cy="10287000"/>
          </a:xfrm>
          <a:prstGeom prst="rect">
            <a:avLst/>
          </a:prstGeom>
          <a:solidFill>
            <a:srgbClr val="2C52BF"/>
          </a:solidFill>
        </p:spPr>
      </p:sp>
      <p:sp>
        <p:nvSpPr>
          <p:cNvPr id="6" name="AutoShape 6"/>
          <p:cNvSpPr/>
          <p:nvPr/>
        </p:nvSpPr>
        <p:spPr>
          <a:xfrm>
            <a:off x="1" y="8582862"/>
            <a:ext cx="1050145" cy="1314860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7" name="Group 7"/>
          <p:cNvGrpSpPr/>
          <p:nvPr/>
        </p:nvGrpSpPr>
        <p:grpSpPr>
          <a:xfrm>
            <a:off x="278700" y="9125992"/>
            <a:ext cx="492746" cy="228600"/>
            <a:chOff x="0" y="0"/>
            <a:chExt cx="1094990" cy="508000"/>
          </a:xfrm>
        </p:grpSpPr>
        <p:sp>
          <p:nvSpPr>
            <p:cNvPr id="8" name="Freeform 8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2438400" y="1943100"/>
            <a:ext cx="3515638" cy="2231194"/>
            <a:chOff x="0" y="-38100"/>
            <a:chExt cx="6250022" cy="3966562"/>
          </a:xfrm>
        </p:grpSpPr>
        <p:sp>
          <p:nvSpPr>
            <p:cNvPr id="14" name="TextBox 14"/>
            <p:cNvSpPr txBox="1"/>
            <p:nvPr/>
          </p:nvSpPr>
          <p:spPr>
            <a:xfrm>
              <a:off x="0" y="-38100"/>
              <a:ext cx="6250022" cy="7168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r>
                <a:rPr lang="ru-RU" sz="54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43542</a:t>
              </a:r>
              <a:endParaRPr lang="en-US" sz="54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50701"/>
              <a:ext cx="6250022" cy="307776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работника воспользовались дополнительными оплачиваемыми днями</a:t>
              </a:r>
              <a:endParaRPr lang="en-US" sz="2800" spc="18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836020" y="1943100"/>
            <a:ext cx="180527" cy="180527"/>
            <a:chOff x="0" y="0"/>
            <a:chExt cx="6350000" cy="6350000"/>
          </a:xfrm>
          <a:solidFill>
            <a:srgbClr val="2C52BF"/>
          </a:solidFill>
        </p:grpSpPr>
        <p:sp>
          <p:nvSpPr>
            <p:cNvPr id="20" name="Freeform 20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21" name="TextBox 21"/>
          <p:cNvSpPr txBox="1"/>
          <p:nvPr/>
        </p:nvSpPr>
        <p:spPr>
          <a:xfrm>
            <a:off x="7848600" y="2708134"/>
            <a:ext cx="5105400" cy="25006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6480"/>
              </a:lnSpc>
            </a:pPr>
            <a:r>
              <a:rPr lang="ru-RU" sz="5400" spc="-54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Соцподдержка</a:t>
            </a:r>
            <a:r>
              <a:rPr lang="ru-RU" sz="5400" spc="-54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работников образования</a:t>
            </a:r>
            <a:endParaRPr lang="en-US" sz="5400" spc="-54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roup 22"/>
          <p:cNvGrpSpPr/>
          <p:nvPr/>
        </p:nvGrpSpPr>
        <p:grpSpPr>
          <a:xfrm>
            <a:off x="1835617" y="5390676"/>
            <a:ext cx="180527" cy="180527"/>
            <a:chOff x="0" y="0"/>
            <a:chExt cx="6350000" cy="6350000"/>
          </a:xfrm>
          <a:solidFill>
            <a:srgbClr val="2C52BF"/>
          </a:solidFill>
        </p:grpSpPr>
        <p:sp>
          <p:nvSpPr>
            <p:cNvPr id="23" name="Freeform 2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pic>
        <p:nvPicPr>
          <p:cNvPr id="26" name="Рисунок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501" y="8650660"/>
            <a:ext cx="1687330" cy="1144974"/>
          </a:xfrm>
          <a:prstGeom prst="rect">
            <a:avLst/>
          </a:prstGeom>
        </p:spPr>
      </p:pic>
      <p:grpSp>
        <p:nvGrpSpPr>
          <p:cNvPr id="29" name="Group 13"/>
          <p:cNvGrpSpPr/>
          <p:nvPr/>
        </p:nvGrpSpPr>
        <p:grpSpPr>
          <a:xfrm>
            <a:off x="2438400" y="5372100"/>
            <a:ext cx="3515638" cy="1884946"/>
            <a:chOff x="0" y="-38100"/>
            <a:chExt cx="6250022" cy="3351012"/>
          </a:xfrm>
        </p:grpSpPr>
        <p:sp>
          <p:nvSpPr>
            <p:cNvPr id="30" name="TextBox 14"/>
            <p:cNvSpPr txBox="1"/>
            <p:nvPr/>
          </p:nvSpPr>
          <p:spPr>
            <a:xfrm>
              <a:off x="0" y="-38100"/>
              <a:ext cx="6250022" cy="8103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r>
                <a:rPr lang="ru-RU" sz="54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31481</a:t>
              </a:r>
              <a:endParaRPr lang="en-US" sz="54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TextBox 15"/>
            <p:cNvSpPr txBox="1"/>
            <p:nvPr/>
          </p:nvSpPr>
          <p:spPr>
            <a:xfrm>
              <a:off x="0" y="850701"/>
              <a:ext cx="6250022" cy="246221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человек получили </a:t>
              </a:r>
            </a:p>
            <a:p>
              <a:pPr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три дня дополнительного отпуска</a:t>
              </a:r>
              <a:endParaRPr lang="en-US" sz="2800" spc="18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5" name="Прямая соединительная линия 4"/>
          <p:cNvCxnSpPr/>
          <p:nvPr/>
        </p:nvCxnSpPr>
        <p:spPr>
          <a:xfrm>
            <a:off x="1050146" y="1485900"/>
            <a:ext cx="0" cy="84118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7679173" y="0"/>
            <a:ext cx="6036827" cy="10287000"/>
          </a:xfrm>
          <a:prstGeom prst="rect">
            <a:avLst/>
          </a:prstGeom>
          <a:solidFill>
            <a:srgbClr val="2C52BF"/>
          </a:solidFill>
        </p:spPr>
      </p:sp>
      <p:sp>
        <p:nvSpPr>
          <p:cNvPr id="6" name="AutoShape 6"/>
          <p:cNvSpPr/>
          <p:nvPr/>
        </p:nvSpPr>
        <p:spPr>
          <a:xfrm>
            <a:off x="1" y="8582862"/>
            <a:ext cx="1050145" cy="1314860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7" name="Group 7"/>
          <p:cNvGrpSpPr/>
          <p:nvPr/>
        </p:nvGrpSpPr>
        <p:grpSpPr>
          <a:xfrm>
            <a:off x="278700" y="9125992"/>
            <a:ext cx="492746" cy="228600"/>
            <a:chOff x="0" y="0"/>
            <a:chExt cx="1094990" cy="508000"/>
          </a:xfrm>
        </p:grpSpPr>
        <p:sp>
          <p:nvSpPr>
            <p:cNvPr id="8" name="Freeform 8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13" name="Group 13"/>
          <p:cNvGrpSpPr/>
          <p:nvPr/>
        </p:nvGrpSpPr>
        <p:grpSpPr>
          <a:xfrm>
            <a:off x="2438400" y="1943100"/>
            <a:ext cx="3515638" cy="1884946"/>
            <a:chOff x="0" y="-38100"/>
            <a:chExt cx="6250022" cy="3351011"/>
          </a:xfrm>
        </p:grpSpPr>
        <p:sp>
          <p:nvSpPr>
            <p:cNvPr id="14" name="TextBox 14"/>
            <p:cNvSpPr txBox="1"/>
            <p:nvPr/>
          </p:nvSpPr>
          <p:spPr>
            <a:xfrm>
              <a:off x="0" y="-38100"/>
              <a:ext cx="6250022" cy="8103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r>
                <a:rPr lang="ru-RU" sz="54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16 тысяч</a:t>
              </a:r>
              <a:endParaRPr lang="en-US" sz="54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5" name="TextBox 15"/>
            <p:cNvSpPr txBox="1"/>
            <p:nvPr/>
          </p:nvSpPr>
          <p:spPr>
            <a:xfrm>
              <a:off x="0" y="850701"/>
              <a:ext cx="6250022" cy="246221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работников получили доплаты за вредные условия труда</a:t>
              </a:r>
              <a:endParaRPr lang="en-US" sz="2800" spc="18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1836020" y="1943100"/>
            <a:ext cx="180527" cy="180527"/>
            <a:chOff x="0" y="0"/>
            <a:chExt cx="6350000" cy="6350000"/>
          </a:xfrm>
          <a:solidFill>
            <a:srgbClr val="2C52BF"/>
          </a:solidFill>
        </p:grpSpPr>
        <p:sp>
          <p:nvSpPr>
            <p:cNvPr id="20" name="Freeform 20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sp>
        <p:nvSpPr>
          <p:cNvPr id="21" name="TextBox 21"/>
          <p:cNvSpPr txBox="1"/>
          <p:nvPr/>
        </p:nvSpPr>
        <p:spPr>
          <a:xfrm>
            <a:off x="7848600" y="2708134"/>
            <a:ext cx="5105400" cy="250068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r">
              <a:lnSpc>
                <a:spcPts val="6480"/>
              </a:lnSpc>
            </a:pPr>
            <a:r>
              <a:rPr lang="ru-RU" sz="5400" spc="-54" dirty="0" err="1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Соцподдержка</a:t>
            </a:r>
            <a:r>
              <a:rPr lang="ru-RU" sz="5400" spc="-54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работников образования</a:t>
            </a:r>
            <a:endParaRPr lang="en-US" sz="5400" spc="-54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2" name="Group 22"/>
          <p:cNvGrpSpPr/>
          <p:nvPr/>
        </p:nvGrpSpPr>
        <p:grpSpPr>
          <a:xfrm>
            <a:off x="1835617" y="5390676"/>
            <a:ext cx="180527" cy="180527"/>
            <a:chOff x="0" y="0"/>
            <a:chExt cx="6350000" cy="6350000"/>
          </a:xfrm>
          <a:solidFill>
            <a:srgbClr val="2C52BF"/>
          </a:solidFill>
        </p:grpSpPr>
        <p:sp>
          <p:nvSpPr>
            <p:cNvPr id="23" name="Freeform 23"/>
            <p:cNvSpPr/>
            <p:nvPr/>
          </p:nvSpPr>
          <p:spPr>
            <a:xfrm>
              <a:off x="14167" y="0"/>
              <a:ext cx="6321665" cy="6350000"/>
            </a:xfrm>
            <a:custGeom>
              <a:avLst/>
              <a:gdLst/>
              <a:ahLst/>
              <a:cxnLst/>
              <a:rect l="l" t="t" r="r" b="b"/>
              <a:pathLst>
                <a:path w="6321665" h="6350000">
                  <a:moveTo>
                    <a:pt x="3160833" y="0"/>
                  </a:moveTo>
                  <a:lnTo>
                    <a:pt x="3160833" y="0"/>
                  </a:lnTo>
                  <a:cubicBezTo>
                    <a:pt x="4908795" y="7817"/>
                    <a:pt x="6321666" y="1427021"/>
                    <a:pt x="6321666" y="3175000"/>
                  </a:cubicBezTo>
                  <a:cubicBezTo>
                    <a:pt x="6321666" y="4922979"/>
                    <a:pt x="4908795" y="6342183"/>
                    <a:pt x="3160833" y="6350000"/>
                  </a:cubicBezTo>
                  <a:cubicBezTo>
                    <a:pt x="1412871" y="6342183"/>
                    <a:pt x="0" y="4922979"/>
                    <a:pt x="0" y="3175000"/>
                  </a:cubicBezTo>
                  <a:cubicBezTo>
                    <a:pt x="0" y="1427021"/>
                    <a:pt x="1412871" y="7817"/>
                    <a:pt x="3160833" y="0"/>
                  </a:cubicBezTo>
                  <a:close/>
                </a:path>
              </a:pathLst>
            </a:custGeom>
            <a:grpFill/>
          </p:spPr>
        </p:sp>
      </p:grpSp>
      <p:pic>
        <p:nvPicPr>
          <p:cNvPr id="26" name="Рисунок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4501" y="8650660"/>
            <a:ext cx="1687330" cy="1144974"/>
          </a:xfrm>
          <a:prstGeom prst="rect">
            <a:avLst/>
          </a:prstGeom>
        </p:spPr>
      </p:pic>
      <p:grpSp>
        <p:nvGrpSpPr>
          <p:cNvPr id="29" name="Group 13"/>
          <p:cNvGrpSpPr/>
          <p:nvPr/>
        </p:nvGrpSpPr>
        <p:grpSpPr>
          <a:xfrm>
            <a:off x="2438400" y="5372100"/>
            <a:ext cx="3515638" cy="2231194"/>
            <a:chOff x="0" y="-38100"/>
            <a:chExt cx="6250022" cy="3966563"/>
          </a:xfrm>
        </p:grpSpPr>
        <p:sp>
          <p:nvSpPr>
            <p:cNvPr id="30" name="TextBox 14"/>
            <p:cNvSpPr txBox="1"/>
            <p:nvPr/>
          </p:nvSpPr>
          <p:spPr>
            <a:xfrm>
              <a:off x="0" y="-38100"/>
              <a:ext cx="6250022" cy="81036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r>
                <a:rPr lang="ru-RU" sz="54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115</a:t>
              </a:r>
              <a:endParaRPr lang="en-US" sz="54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1" name="TextBox 15"/>
            <p:cNvSpPr txBox="1"/>
            <p:nvPr/>
          </p:nvSpPr>
          <p:spPr>
            <a:xfrm>
              <a:off x="0" y="850701"/>
              <a:ext cx="6250022" cy="307776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человек воспользовались правом дополнительного отпуска до 1 года</a:t>
              </a:r>
              <a:endParaRPr lang="en-US" sz="2800" spc="18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cxnSp>
        <p:nvCxnSpPr>
          <p:cNvPr id="5" name="Прямая соединительная линия 4"/>
          <p:cNvCxnSpPr/>
          <p:nvPr/>
        </p:nvCxnSpPr>
        <p:spPr>
          <a:xfrm>
            <a:off x="1050146" y="1714500"/>
            <a:ext cx="0" cy="818322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057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/>
          <p:nvPr/>
        </p:nvSpPr>
        <p:spPr>
          <a:xfrm>
            <a:off x="12069934" y="8210746"/>
            <a:ext cx="1646067" cy="1715306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7" name="Group 7"/>
          <p:cNvGrpSpPr/>
          <p:nvPr/>
        </p:nvGrpSpPr>
        <p:grpSpPr>
          <a:xfrm>
            <a:off x="12646594" y="8954099"/>
            <a:ext cx="492746" cy="228600"/>
            <a:chOff x="0" y="0"/>
            <a:chExt cx="1094990" cy="508000"/>
          </a:xfrm>
        </p:grpSpPr>
        <p:sp>
          <p:nvSpPr>
            <p:cNvPr id="8" name="Freeform 8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4" name="TextBox 14"/>
          <p:cNvSpPr txBox="1"/>
          <p:nvPr/>
        </p:nvSpPr>
        <p:spPr>
          <a:xfrm>
            <a:off x="2286000" y="4350080"/>
            <a:ext cx="2592950" cy="79508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120"/>
              </a:lnSpc>
            </a:pPr>
            <a:r>
              <a:rPr lang="ru-RU" sz="5400" spc="96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8749</a:t>
            </a:r>
          </a:p>
          <a:p>
            <a:pPr>
              <a:lnSpc>
                <a:spcPts val="3120"/>
              </a:lnSpc>
            </a:pPr>
            <a:r>
              <a:rPr lang="ru-RU" sz="3600" spc="96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человек</a:t>
            </a:r>
            <a:endParaRPr lang="en-US" sz="3600" spc="96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Group 16"/>
          <p:cNvGrpSpPr/>
          <p:nvPr/>
        </p:nvGrpSpPr>
        <p:grpSpPr>
          <a:xfrm>
            <a:off x="8755565" y="4342648"/>
            <a:ext cx="4211961" cy="2234131"/>
            <a:chOff x="-2" y="-38100"/>
            <a:chExt cx="7487927" cy="3971787"/>
          </a:xfrm>
        </p:grpSpPr>
        <p:sp>
          <p:nvSpPr>
            <p:cNvPr id="17" name="TextBox 17"/>
            <p:cNvSpPr txBox="1"/>
            <p:nvPr/>
          </p:nvSpPr>
          <p:spPr>
            <a:xfrm>
              <a:off x="-2" y="-38100"/>
              <a:ext cx="7487927" cy="142363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r>
                <a:rPr lang="ru-RU" sz="54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6422</a:t>
              </a:r>
            </a:p>
            <a:p>
              <a:pPr>
                <a:lnSpc>
                  <a:spcPts val="3120"/>
                </a:lnSpc>
              </a:pPr>
              <a:r>
                <a:rPr lang="ru-RU" sz="36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человека</a:t>
              </a:r>
              <a:endParaRPr lang="en-US" sz="36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-2" y="2830820"/>
              <a:ext cx="5646458" cy="110286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Воспользовались льготами</a:t>
              </a:r>
              <a:endParaRPr lang="en-US" sz="2800" spc="1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920232" y="1737429"/>
            <a:ext cx="11149701" cy="83356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ru-RU" sz="5400" spc="-54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Аттестация</a:t>
            </a:r>
            <a:r>
              <a:rPr lang="en-US" sz="5400" spc="-54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400" spc="-54" dirty="0" err="1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педработников</a:t>
            </a:r>
            <a:r>
              <a:rPr lang="ru-RU" sz="5400" spc="-54" dirty="0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2020</a:t>
            </a:r>
            <a:endParaRPr lang="en-US" sz="5400" spc="-54" dirty="0">
              <a:solidFill>
                <a:srgbClr val="2C52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-3220" y="3027104"/>
            <a:ext cx="13716000" cy="381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6858000" y="3065204"/>
            <a:ext cx="0" cy="40005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Рисунок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1777" y="8210746"/>
            <a:ext cx="2329827" cy="1580954"/>
          </a:xfrm>
          <a:prstGeom prst="rect">
            <a:avLst/>
          </a:prstGeom>
        </p:spPr>
      </p:pic>
      <p:sp>
        <p:nvSpPr>
          <p:cNvPr id="30" name="TextBox 13"/>
          <p:cNvSpPr txBox="1"/>
          <p:nvPr/>
        </p:nvSpPr>
        <p:spPr>
          <a:xfrm>
            <a:off x="718302" y="9549910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50"/>
              </a:lnSpc>
            </a:pP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10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18"/>
          <p:cNvSpPr txBox="1"/>
          <p:nvPr/>
        </p:nvSpPr>
        <p:spPr>
          <a:xfrm>
            <a:off x="2310685" y="5861154"/>
            <a:ext cx="3176134" cy="62036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363"/>
              </a:lnSpc>
            </a:pPr>
            <a:r>
              <a:rPr lang="ru-RU" sz="2800" spc="16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Прошли аттестацию</a:t>
            </a:r>
            <a:endParaRPr lang="en-US" sz="2800" spc="16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3"/>
          <p:cNvSpPr txBox="1"/>
          <p:nvPr/>
        </p:nvSpPr>
        <p:spPr>
          <a:xfrm>
            <a:off x="2034868" y="2135030"/>
            <a:ext cx="9874346" cy="38401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880"/>
              </a:lnSpc>
            </a:pPr>
            <a:r>
              <a:rPr lang="ru-RU" sz="360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Коммунальные льготы</a:t>
            </a:r>
            <a:endParaRPr lang="en-US" sz="360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4" name="Group 4"/>
          <p:cNvGrpSpPr/>
          <p:nvPr/>
        </p:nvGrpSpPr>
        <p:grpSpPr>
          <a:xfrm>
            <a:off x="1231641" y="4055743"/>
            <a:ext cx="11252723" cy="3322997"/>
            <a:chOff x="0" y="323851"/>
            <a:chExt cx="20004840" cy="5907547"/>
          </a:xfrm>
        </p:grpSpPr>
        <p:sp>
          <p:nvSpPr>
            <p:cNvPr id="5" name="TextBox 5"/>
            <p:cNvSpPr txBox="1"/>
            <p:nvPr/>
          </p:nvSpPr>
          <p:spPr>
            <a:xfrm>
              <a:off x="0" y="323851"/>
              <a:ext cx="20004840" cy="259900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11393"/>
                </a:lnSpc>
              </a:pPr>
              <a:r>
                <a:rPr lang="ru-RU" sz="11625" dirty="0" smtClean="0">
                  <a:solidFill>
                    <a:srgbClr val="2C52B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52 млн.</a:t>
              </a:r>
              <a:endParaRPr lang="en-US" sz="11625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6" name="TextBox 6"/>
            <p:cNvSpPr txBox="1"/>
            <p:nvPr/>
          </p:nvSpPr>
          <p:spPr>
            <a:xfrm>
              <a:off x="940446" y="2808301"/>
              <a:ext cx="18039997" cy="706746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28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рублей</a:t>
              </a:r>
              <a:endParaRPr lang="en-US" sz="28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812388" y="5000293"/>
              <a:ext cx="18380067" cy="123110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получили 11 тысяч педагогических работников,</a:t>
              </a:r>
            </a:p>
            <a:p>
              <a:pPr algn="ctr">
                <a:lnSpc>
                  <a:spcPts val="2700"/>
                </a:lnSpc>
              </a:pPr>
              <a:r>
                <a:rPr lang="ru-RU" sz="2800" spc="18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проживающих в сельской местности</a:t>
              </a:r>
              <a:endParaRPr lang="en-US" sz="2800" spc="18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8" name="AutoShape 8"/>
          <p:cNvSpPr/>
          <p:nvPr/>
        </p:nvSpPr>
        <p:spPr>
          <a:xfrm>
            <a:off x="0" y="8020590"/>
            <a:ext cx="13716000" cy="7159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9" name="AutoShape 9"/>
          <p:cNvSpPr/>
          <p:nvPr/>
        </p:nvSpPr>
        <p:spPr>
          <a:xfrm>
            <a:off x="12572898" y="8693971"/>
            <a:ext cx="1144175" cy="973380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10" name="Group 10"/>
          <p:cNvGrpSpPr/>
          <p:nvPr/>
        </p:nvGrpSpPr>
        <p:grpSpPr>
          <a:xfrm>
            <a:off x="12950120" y="9066361"/>
            <a:ext cx="492746" cy="228600"/>
            <a:chOff x="0" y="0"/>
            <a:chExt cx="1094990" cy="508000"/>
          </a:xfrm>
        </p:grpSpPr>
        <p:sp>
          <p:nvSpPr>
            <p:cNvPr id="11" name="Freeform 11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2" name="Freeform 12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685800" y="9001125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50"/>
              </a:lnSpc>
            </a:pP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11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 flipV="1">
            <a:off x="0" y="2781300"/>
            <a:ext cx="13716000" cy="76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14013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Рисунок 28"/>
          <p:cNvPicPr>
            <a:picLocks noChangeAspect="1"/>
          </p:cNvPicPr>
          <p:nvPr/>
        </p:nvPicPr>
        <p:blipFill rotWithShape="1">
          <a:blip r:embed="rId2"/>
          <a:srcRect b="23174"/>
          <a:stretch/>
        </p:blipFill>
        <p:spPr>
          <a:xfrm>
            <a:off x="9195528" y="3397140"/>
            <a:ext cx="3820247" cy="1953061"/>
          </a:xfrm>
          <a:prstGeom prst="rect">
            <a:avLst/>
          </a:prstGeom>
        </p:spPr>
      </p:pic>
      <p:sp>
        <p:nvSpPr>
          <p:cNvPr id="2" name="AutoShape 2"/>
          <p:cNvSpPr/>
          <p:nvPr/>
        </p:nvSpPr>
        <p:spPr>
          <a:xfrm>
            <a:off x="0" y="3385153"/>
            <a:ext cx="13716000" cy="7144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3" name="AutoShape 3"/>
          <p:cNvSpPr/>
          <p:nvPr/>
        </p:nvSpPr>
        <p:spPr>
          <a:xfrm>
            <a:off x="0" y="8222459"/>
            <a:ext cx="13716000" cy="7144"/>
          </a:xfrm>
          <a:prstGeom prst="rect">
            <a:avLst/>
          </a:prstGeom>
          <a:solidFill>
            <a:srgbClr val="17161C"/>
          </a:solidFill>
        </p:spPr>
      </p:sp>
      <p:grpSp>
        <p:nvGrpSpPr>
          <p:cNvPr id="5" name="Group 5"/>
          <p:cNvGrpSpPr/>
          <p:nvPr/>
        </p:nvGrpSpPr>
        <p:grpSpPr>
          <a:xfrm>
            <a:off x="1381561" y="5807944"/>
            <a:ext cx="2850349" cy="2188513"/>
            <a:chOff x="0" y="-38100"/>
            <a:chExt cx="5067287" cy="3890688"/>
          </a:xfrm>
        </p:grpSpPr>
        <p:sp>
          <p:nvSpPr>
            <p:cNvPr id="6" name="TextBox 6"/>
            <p:cNvSpPr txBox="1"/>
            <p:nvPr/>
          </p:nvSpPr>
          <p:spPr>
            <a:xfrm>
              <a:off x="0" y="-38100"/>
              <a:ext cx="5067287" cy="141349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36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Социальная ипотека</a:t>
              </a:r>
              <a:endParaRPr lang="en-US" sz="36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0" y="1655405"/>
              <a:ext cx="5067287" cy="2197183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квартиры по программе получили</a:t>
              </a:r>
            </a:p>
            <a:p>
              <a:pPr algn="ctr"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439 человек</a:t>
              </a:r>
              <a:endParaRPr lang="en-US" sz="2800" spc="1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9" name="AutoShape 9"/>
          <p:cNvSpPr/>
          <p:nvPr/>
        </p:nvSpPr>
        <p:spPr>
          <a:xfrm>
            <a:off x="4841945" y="3385153"/>
            <a:ext cx="7144" cy="5615975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10" name="AutoShape 10"/>
          <p:cNvSpPr/>
          <p:nvPr/>
        </p:nvSpPr>
        <p:spPr>
          <a:xfrm>
            <a:off x="4999108" y="3385153"/>
            <a:ext cx="7144" cy="5615975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11" name="AutoShape 11"/>
          <p:cNvSpPr/>
          <p:nvPr/>
        </p:nvSpPr>
        <p:spPr>
          <a:xfrm>
            <a:off x="9031222" y="3392296"/>
            <a:ext cx="7144" cy="5615975"/>
          </a:xfrm>
          <a:prstGeom prst="rect">
            <a:avLst/>
          </a:prstGeom>
          <a:solidFill>
            <a:srgbClr val="17161C"/>
          </a:solidFill>
        </p:spPr>
      </p:sp>
      <p:grpSp>
        <p:nvGrpSpPr>
          <p:cNvPr id="17" name="Group 17"/>
          <p:cNvGrpSpPr/>
          <p:nvPr/>
        </p:nvGrpSpPr>
        <p:grpSpPr>
          <a:xfrm>
            <a:off x="5593563" y="5807945"/>
            <a:ext cx="2850349" cy="1572960"/>
            <a:chOff x="0" y="-38100"/>
            <a:chExt cx="5067287" cy="2796372"/>
          </a:xfrm>
        </p:grpSpPr>
        <p:sp>
          <p:nvSpPr>
            <p:cNvPr id="18" name="TextBox 18"/>
            <p:cNvSpPr txBox="1"/>
            <p:nvPr/>
          </p:nvSpPr>
          <p:spPr>
            <a:xfrm>
              <a:off x="0" y="-38100"/>
              <a:ext cx="5067287" cy="14236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36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Арендное жилье</a:t>
              </a:r>
              <a:endParaRPr lang="en-US" sz="36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TextBox 19"/>
            <p:cNvSpPr txBox="1"/>
            <p:nvPr/>
          </p:nvSpPr>
          <p:spPr>
            <a:xfrm>
              <a:off x="0" y="1655405"/>
              <a:ext cx="5067287" cy="110286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получили </a:t>
              </a:r>
            </a:p>
            <a:p>
              <a:pPr algn="ctr"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69 человек</a:t>
              </a:r>
              <a:endParaRPr lang="en-US" sz="2800" spc="1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9641256" y="5807945"/>
            <a:ext cx="2850349" cy="2183703"/>
            <a:chOff x="0" y="-38100"/>
            <a:chExt cx="5067287" cy="3882137"/>
          </a:xfrm>
        </p:grpSpPr>
        <p:sp>
          <p:nvSpPr>
            <p:cNvPr id="21" name="TextBox 21"/>
            <p:cNvSpPr txBox="1"/>
            <p:nvPr/>
          </p:nvSpPr>
          <p:spPr>
            <a:xfrm>
              <a:off x="0" y="-38100"/>
              <a:ext cx="5067287" cy="14236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36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Льготная ссуда</a:t>
              </a:r>
              <a:endParaRPr lang="en-US" sz="36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TextBox 22"/>
            <p:cNvSpPr txBox="1"/>
            <p:nvPr/>
          </p:nvSpPr>
          <p:spPr>
            <a:xfrm>
              <a:off x="0" y="1655405"/>
              <a:ext cx="5067287" cy="2188632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Получили 37 работников </a:t>
              </a:r>
            </a:p>
            <a:p>
              <a:pPr algn="ctr"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 сумму </a:t>
              </a:r>
            </a:p>
            <a:p>
              <a:pPr algn="ctr">
                <a:lnSpc>
                  <a:spcPts val="2363"/>
                </a:lnSpc>
              </a:pPr>
              <a:r>
                <a:rPr lang="ru-RU" sz="2800" spc="1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40 млн. рублей</a:t>
              </a:r>
              <a:endParaRPr lang="en-US" sz="2800" spc="1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3" name="AutoShape 23"/>
          <p:cNvSpPr/>
          <p:nvPr/>
        </p:nvSpPr>
        <p:spPr>
          <a:xfrm>
            <a:off x="12944476" y="8229601"/>
            <a:ext cx="771525" cy="771525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24" name="Group 24"/>
          <p:cNvGrpSpPr/>
          <p:nvPr/>
        </p:nvGrpSpPr>
        <p:grpSpPr>
          <a:xfrm>
            <a:off x="13083865" y="8501063"/>
            <a:ext cx="492746" cy="228600"/>
            <a:chOff x="0" y="0"/>
            <a:chExt cx="1094990" cy="508000"/>
          </a:xfrm>
        </p:grpSpPr>
        <p:sp>
          <p:nvSpPr>
            <p:cNvPr id="25" name="Freeform 25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6" name="Freeform 26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7" name="TextBox 19"/>
          <p:cNvSpPr txBox="1"/>
          <p:nvPr/>
        </p:nvSpPr>
        <p:spPr>
          <a:xfrm>
            <a:off x="1727369" y="2277970"/>
            <a:ext cx="11149701" cy="7828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ru-RU" sz="5400" spc="-54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Улучшение </a:t>
            </a:r>
            <a:r>
              <a:rPr lang="ru-RU" sz="5400" spc="-54" dirty="0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жилищных условий</a:t>
            </a:r>
            <a:endParaRPr lang="en-US" sz="5400" spc="-54" dirty="0">
              <a:solidFill>
                <a:srgbClr val="2C52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Соципотека в действии: в РТ растет число получивших льготное жилье ::  Татарстан :: РБК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9" b="27960"/>
          <a:stretch/>
        </p:blipFill>
        <p:spPr bwMode="auto">
          <a:xfrm>
            <a:off x="757864" y="3399439"/>
            <a:ext cx="4091225" cy="1955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Арендное жилье-хороший стимул для молодых специалистов закрепиться в районе  - zorkanews.by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26" b="19252"/>
          <a:stretch/>
        </p:blipFill>
        <p:spPr bwMode="auto">
          <a:xfrm>
            <a:off x="4997491" y="3390899"/>
            <a:ext cx="4026590" cy="19454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8" name="AutoShape 6" descr="В Тихорецком районе выделяют деньги на жильё - 23 Мая 2019 - Сайт газеты  Тихорецкие вес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AutoShape 12"/>
          <p:cNvSpPr/>
          <p:nvPr/>
        </p:nvSpPr>
        <p:spPr>
          <a:xfrm>
            <a:off x="9188384" y="3392296"/>
            <a:ext cx="7144" cy="5615975"/>
          </a:xfrm>
          <a:prstGeom prst="rect">
            <a:avLst/>
          </a:prstGeom>
          <a:solidFill>
            <a:srgbClr val="17161C"/>
          </a:solidFill>
        </p:spPr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0" y="1285878"/>
            <a:ext cx="13716000" cy="1881193"/>
          </a:xfrm>
          <a:prstGeom prst="rect">
            <a:avLst/>
          </a:prstGeom>
          <a:solidFill>
            <a:srgbClr val="2C52BF"/>
          </a:solidFill>
        </p:spPr>
      </p:sp>
      <p:sp>
        <p:nvSpPr>
          <p:cNvPr id="4" name="TextBox 4"/>
          <p:cNvSpPr txBox="1"/>
          <p:nvPr/>
        </p:nvSpPr>
        <p:spPr>
          <a:xfrm>
            <a:off x="2064226" y="1815706"/>
            <a:ext cx="9587552" cy="782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80"/>
              </a:lnSpc>
            </a:pPr>
            <a:r>
              <a:rPr lang="ru-RU" sz="5400" spc="-54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Молодые педагоги</a:t>
            </a:r>
            <a:endParaRPr lang="en-US" sz="5400" spc="-54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2589198" y="7371405"/>
            <a:ext cx="8574680" cy="7437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80"/>
              </a:lnSpc>
            </a:pPr>
            <a:r>
              <a:rPr lang="ru-RU" sz="280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25 тысяч молодых педагогических работников – 93% состоят в профсоюзе</a:t>
            </a:r>
            <a:endParaRPr lang="en-US" sz="280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0" y="8461197"/>
            <a:ext cx="13716000" cy="7144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7" name="AutoShape 7"/>
          <p:cNvSpPr/>
          <p:nvPr/>
        </p:nvSpPr>
        <p:spPr>
          <a:xfrm>
            <a:off x="1211175" y="7097045"/>
            <a:ext cx="11327153" cy="7144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8" name="AutoShape 8"/>
          <p:cNvSpPr/>
          <p:nvPr/>
        </p:nvSpPr>
        <p:spPr>
          <a:xfrm>
            <a:off x="12534754" y="8461195"/>
            <a:ext cx="1181246" cy="973380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9" name="Group 9"/>
          <p:cNvGrpSpPr/>
          <p:nvPr/>
        </p:nvGrpSpPr>
        <p:grpSpPr>
          <a:xfrm>
            <a:off x="12879004" y="8833585"/>
            <a:ext cx="492746" cy="228600"/>
            <a:chOff x="0" y="0"/>
            <a:chExt cx="1094990" cy="508000"/>
          </a:xfrm>
        </p:grpSpPr>
        <p:sp>
          <p:nvSpPr>
            <p:cNvPr id="10" name="Freeform 10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1211174" y="3167069"/>
            <a:ext cx="7144" cy="6046636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13" name="AutoShape 13"/>
          <p:cNvSpPr/>
          <p:nvPr/>
        </p:nvSpPr>
        <p:spPr>
          <a:xfrm>
            <a:off x="12534756" y="3167069"/>
            <a:ext cx="7144" cy="6046636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14" name="TextBox 14"/>
          <p:cNvSpPr txBox="1"/>
          <p:nvPr/>
        </p:nvSpPr>
        <p:spPr>
          <a:xfrm>
            <a:off x="394619" y="8873590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50"/>
              </a:lnSpc>
            </a:pPr>
            <a:r>
              <a:rPr lang="en-US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381"/>
          <a:stretch/>
        </p:blipFill>
        <p:spPr>
          <a:xfrm>
            <a:off x="1218318" y="3172317"/>
            <a:ext cx="7624364" cy="3928300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22" r="15557"/>
          <a:stretch/>
        </p:blipFill>
        <p:spPr>
          <a:xfrm>
            <a:off x="8915400" y="3172972"/>
            <a:ext cx="3615784" cy="39373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3"/>
          <p:cNvSpPr/>
          <p:nvPr/>
        </p:nvSpPr>
        <p:spPr>
          <a:xfrm>
            <a:off x="0" y="1285878"/>
            <a:ext cx="13716000" cy="1881193"/>
          </a:xfrm>
          <a:prstGeom prst="rect">
            <a:avLst/>
          </a:prstGeom>
          <a:solidFill>
            <a:srgbClr val="2C52BF"/>
          </a:solidFill>
        </p:spPr>
      </p:sp>
      <p:sp>
        <p:nvSpPr>
          <p:cNvPr id="4" name="TextBox 4"/>
          <p:cNvSpPr txBox="1"/>
          <p:nvPr/>
        </p:nvSpPr>
        <p:spPr>
          <a:xfrm>
            <a:off x="2064226" y="1815706"/>
            <a:ext cx="9587552" cy="782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80"/>
              </a:lnSpc>
            </a:pPr>
            <a:r>
              <a:rPr lang="ru-RU" sz="5400" spc="-54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Профсоюзная стипендия</a:t>
            </a:r>
            <a:endParaRPr lang="en-US" sz="5400" spc="-54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utoShape 6"/>
          <p:cNvSpPr/>
          <p:nvPr/>
        </p:nvSpPr>
        <p:spPr>
          <a:xfrm>
            <a:off x="0" y="8461197"/>
            <a:ext cx="13716000" cy="7144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8" name="AutoShape 8"/>
          <p:cNvSpPr/>
          <p:nvPr/>
        </p:nvSpPr>
        <p:spPr>
          <a:xfrm>
            <a:off x="12534754" y="8461195"/>
            <a:ext cx="1181246" cy="973380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9" name="Group 9"/>
          <p:cNvGrpSpPr/>
          <p:nvPr/>
        </p:nvGrpSpPr>
        <p:grpSpPr>
          <a:xfrm>
            <a:off x="12879004" y="8833585"/>
            <a:ext cx="492746" cy="228600"/>
            <a:chOff x="0" y="0"/>
            <a:chExt cx="1094990" cy="508000"/>
          </a:xfrm>
        </p:grpSpPr>
        <p:sp>
          <p:nvSpPr>
            <p:cNvPr id="10" name="Freeform 10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2" name="AutoShape 12"/>
          <p:cNvSpPr/>
          <p:nvPr/>
        </p:nvSpPr>
        <p:spPr>
          <a:xfrm>
            <a:off x="1211174" y="3167069"/>
            <a:ext cx="7144" cy="6046636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13" name="AutoShape 13"/>
          <p:cNvSpPr/>
          <p:nvPr/>
        </p:nvSpPr>
        <p:spPr>
          <a:xfrm>
            <a:off x="12534756" y="3167069"/>
            <a:ext cx="7144" cy="6046636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14" name="TextBox 14"/>
          <p:cNvSpPr txBox="1"/>
          <p:nvPr/>
        </p:nvSpPr>
        <p:spPr>
          <a:xfrm>
            <a:off x="394619" y="8873590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350"/>
              </a:lnSpc>
            </a:pPr>
            <a:r>
              <a:rPr lang="en-US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923" r="-275" b="12085"/>
          <a:stretch/>
        </p:blipFill>
        <p:spPr>
          <a:xfrm>
            <a:off x="1224781" y="3174276"/>
            <a:ext cx="11347536" cy="5298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67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/>
          <p:nvPr/>
        </p:nvGrpSpPr>
        <p:grpSpPr>
          <a:xfrm>
            <a:off x="7862744" y="5839974"/>
            <a:ext cx="4739873" cy="1226297"/>
            <a:chOff x="4" y="0"/>
            <a:chExt cx="8426440" cy="2180084"/>
          </a:xfrm>
        </p:grpSpPr>
        <p:sp>
          <p:nvSpPr>
            <p:cNvPr id="6" name="TextBox 6"/>
            <p:cNvSpPr txBox="1"/>
            <p:nvPr/>
          </p:nvSpPr>
          <p:spPr>
            <a:xfrm>
              <a:off x="4" y="0"/>
              <a:ext cx="8253567" cy="13917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480"/>
                </a:lnSpc>
              </a:pPr>
              <a:r>
                <a:rPr lang="ru-RU" sz="5400" spc="-54" dirty="0" smtClean="0">
                  <a:solidFill>
                    <a:srgbClr val="2C52B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35</a:t>
              </a:r>
              <a:endParaRPr lang="en-US" sz="5400" spc="-54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7" name="TextBox 7"/>
            <p:cNvSpPr txBox="1"/>
            <p:nvPr/>
          </p:nvSpPr>
          <p:spPr>
            <a:xfrm>
              <a:off x="172873" y="1473337"/>
              <a:ext cx="8253571" cy="7067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28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апелляционных жалоб</a:t>
              </a:r>
              <a:endParaRPr lang="en-US" sz="28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2" name="AutoShape 12"/>
          <p:cNvSpPr/>
          <p:nvPr/>
        </p:nvSpPr>
        <p:spPr>
          <a:xfrm>
            <a:off x="1646067" y="1285875"/>
            <a:ext cx="7144" cy="7715250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13" name="AutoShape 13"/>
          <p:cNvSpPr/>
          <p:nvPr/>
        </p:nvSpPr>
        <p:spPr>
          <a:xfrm>
            <a:off x="7145" y="7914857"/>
            <a:ext cx="1646067" cy="1715306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14" name="Group 14"/>
          <p:cNvGrpSpPr/>
          <p:nvPr/>
        </p:nvGrpSpPr>
        <p:grpSpPr>
          <a:xfrm>
            <a:off x="583805" y="8658210"/>
            <a:ext cx="492746" cy="228600"/>
            <a:chOff x="0" y="0"/>
            <a:chExt cx="1094990" cy="508000"/>
          </a:xfrm>
        </p:grpSpPr>
        <p:sp>
          <p:nvSpPr>
            <p:cNvPr id="15" name="Freeform 15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16" name="Freeform 16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7" name="TextBox 17"/>
          <p:cNvSpPr txBox="1"/>
          <p:nvPr/>
        </p:nvSpPr>
        <p:spPr>
          <a:xfrm>
            <a:off x="12496800" y="9540395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1350"/>
              </a:lnSpc>
            </a:pPr>
            <a:r>
              <a:rPr lang="ru-RU" sz="1350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" name="TextBox 23"/>
          <p:cNvSpPr txBox="1"/>
          <p:nvPr/>
        </p:nvSpPr>
        <p:spPr>
          <a:xfrm>
            <a:off x="5943600" y="2406732"/>
            <a:ext cx="7772400" cy="7828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480"/>
              </a:lnSpc>
            </a:pPr>
            <a:r>
              <a:rPr lang="ru-RU" sz="5400" spc="-54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Правовая </a:t>
            </a:r>
            <a:r>
              <a:rPr lang="ru-RU" sz="5400" spc="-54" dirty="0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помощь</a:t>
            </a:r>
            <a:endParaRPr lang="en-US" sz="5400" spc="-54" dirty="0">
              <a:solidFill>
                <a:srgbClr val="2C52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>
            <a:off x="1646067" y="0"/>
            <a:ext cx="7144" cy="10287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3" name="Рисунок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952500"/>
            <a:ext cx="1687330" cy="1144974"/>
          </a:xfrm>
          <a:prstGeom prst="rect">
            <a:avLst/>
          </a:prstGeom>
        </p:spPr>
      </p:pic>
      <p:grpSp>
        <p:nvGrpSpPr>
          <p:cNvPr id="22" name="Group 5"/>
          <p:cNvGrpSpPr/>
          <p:nvPr/>
        </p:nvGrpSpPr>
        <p:grpSpPr>
          <a:xfrm>
            <a:off x="7814125" y="4089458"/>
            <a:ext cx="4739873" cy="1226297"/>
            <a:chOff x="4" y="0"/>
            <a:chExt cx="8426440" cy="2180084"/>
          </a:xfrm>
        </p:grpSpPr>
        <p:sp>
          <p:nvSpPr>
            <p:cNvPr id="24" name="TextBox 6"/>
            <p:cNvSpPr txBox="1"/>
            <p:nvPr/>
          </p:nvSpPr>
          <p:spPr>
            <a:xfrm>
              <a:off x="4" y="0"/>
              <a:ext cx="8253567" cy="13917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480"/>
                </a:lnSpc>
              </a:pPr>
              <a:r>
                <a:rPr lang="ru-RU" sz="5400" spc="-54" dirty="0" smtClean="0">
                  <a:solidFill>
                    <a:srgbClr val="2C52B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180</a:t>
              </a:r>
              <a:endParaRPr lang="en-US" sz="5400" spc="-54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TextBox 7"/>
            <p:cNvSpPr txBox="1"/>
            <p:nvPr/>
          </p:nvSpPr>
          <p:spPr>
            <a:xfrm>
              <a:off x="172873" y="1473337"/>
              <a:ext cx="8253571" cy="7067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28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исковых заявлений</a:t>
              </a:r>
              <a:endParaRPr lang="en-US" sz="28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6" name="Group 5"/>
          <p:cNvGrpSpPr/>
          <p:nvPr/>
        </p:nvGrpSpPr>
        <p:grpSpPr>
          <a:xfrm>
            <a:off x="7959983" y="7636163"/>
            <a:ext cx="4746702" cy="1258125"/>
            <a:chOff x="23474" y="-181582"/>
            <a:chExt cx="8438581" cy="2236667"/>
          </a:xfrm>
        </p:grpSpPr>
        <p:sp>
          <p:nvSpPr>
            <p:cNvPr id="27" name="TextBox 6"/>
            <p:cNvSpPr txBox="1"/>
            <p:nvPr/>
          </p:nvSpPr>
          <p:spPr>
            <a:xfrm>
              <a:off x="23474" y="-181582"/>
              <a:ext cx="8253567" cy="1391721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6480"/>
                </a:lnSpc>
              </a:pPr>
              <a:r>
                <a:rPr lang="ru-RU" sz="5400" spc="-54" dirty="0" smtClean="0">
                  <a:solidFill>
                    <a:srgbClr val="2C52BF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10</a:t>
              </a:r>
              <a:endParaRPr lang="en-US" sz="5400" spc="-54" dirty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7"/>
            <p:cNvSpPr txBox="1"/>
            <p:nvPr/>
          </p:nvSpPr>
          <p:spPr>
            <a:xfrm>
              <a:off x="208484" y="1348338"/>
              <a:ext cx="8253571" cy="706747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3120"/>
                </a:lnSpc>
              </a:pPr>
              <a:r>
                <a:rPr lang="ru-RU" sz="28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кассаций</a:t>
              </a:r>
              <a:endParaRPr lang="en-US" sz="28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11" r="40000" b="13881"/>
          <a:stretch/>
        </p:blipFill>
        <p:spPr>
          <a:xfrm>
            <a:off x="1671291" y="2412240"/>
            <a:ext cx="4648200" cy="7874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590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AutoShape 6"/>
          <p:cNvSpPr/>
          <p:nvPr/>
        </p:nvSpPr>
        <p:spPr>
          <a:xfrm>
            <a:off x="12069934" y="8210746"/>
            <a:ext cx="1646067" cy="1715306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7" name="Group 7"/>
          <p:cNvGrpSpPr/>
          <p:nvPr/>
        </p:nvGrpSpPr>
        <p:grpSpPr>
          <a:xfrm>
            <a:off x="12646594" y="8954099"/>
            <a:ext cx="492746" cy="228600"/>
            <a:chOff x="0" y="0"/>
            <a:chExt cx="1094990" cy="508000"/>
          </a:xfrm>
        </p:grpSpPr>
        <p:sp>
          <p:nvSpPr>
            <p:cNvPr id="8" name="Freeform 8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14" name="TextBox 14"/>
          <p:cNvSpPr txBox="1"/>
          <p:nvPr/>
        </p:nvSpPr>
        <p:spPr>
          <a:xfrm>
            <a:off x="1677473" y="3855532"/>
            <a:ext cx="4870968" cy="4558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20"/>
              </a:lnSpc>
            </a:pPr>
            <a:r>
              <a:rPr lang="ru-RU" sz="5400" spc="96" dirty="0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54</a:t>
            </a:r>
            <a:endParaRPr lang="en-US" sz="3600" spc="96" dirty="0">
              <a:solidFill>
                <a:srgbClr val="2C52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6" name="Group 16"/>
          <p:cNvGrpSpPr/>
          <p:nvPr/>
        </p:nvGrpSpPr>
        <p:grpSpPr>
          <a:xfrm>
            <a:off x="1676400" y="3848100"/>
            <a:ext cx="5329241" cy="1695703"/>
            <a:chOff x="-13573549" y="-38100"/>
            <a:chExt cx="21061474" cy="3014583"/>
          </a:xfrm>
        </p:grpSpPr>
        <p:sp>
          <p:nvSpPr>
            <p:cNvPr id="17" name="TextBox 17"/>
            <p:cNvSpPr txBox="1"/>
            <p:nvPr/>
          </p:nvSpPr>
          <p:spPr>
            <a:xfrm>
              <a:off x="-13569308" y="-38100"/>
              <a:ext cx="21057233" cy="71689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endParaRPr lang="en-US" sz="36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-13573549" y="856245"/>
              <a:ext cx="19001566" cy="2120238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r>
                <a:rPr lang="ru-RU" sz="2800" spc="96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внештатных технических</a:t>
              </a:r>
            </a:p>
            <a:p>
              <a:pPr>
                <a:lnSpc>
                  <a:spcPts val="3120"/>
                </a:lnSpc>
              </a:pPr>
              <a:r>
                <a:rPr lang="ru-RU" sz="2800" spc="96" dirty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инспекторов труда Профсоюза </a:t>
              </a:r>
              <a:endParaRPr lang="en-US" sz="28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19" name="TextBox 19"/>
          <p:cNvSpPr txBox="1"/>
          <p:nvPr/>
        </p:nvSpPr>
        <p:spPr>
          <a:xfrm>
            <a:off x="1676400" y="1734325"/>
            <a:ext cx="11149701" cy="78284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6480"/>
              </a:lnSpc>
            </a:pPr>
            <a:r>
              <a:rPr lang="ru-RU" sz="5400" spc="-54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Охрана</a:t>
            </a:r>
            <a:r>
              <a:rPr lang="en-US" sz="5400" spc="-54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5400" spc="-54" dirty="0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труда</a:t>
            </a:r>
            <a:endParaRPr lang="en-US" sz="5400" spc="-54" dirty="0">
              <a:solidFill>
                <a:srgbClr val="2C52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Прямая соединительная линия 20"/>
          <p:cNvCxnSpPr/>
          <p:nvPr/>
        </p:nvCxnSpPr>
        <p:spPr>
          <a:xfrm flipV="1">
            <a:off x="-152400" y="3035777"/>
            <a:ext cx="13868400" cy="259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9" name="Рисунок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51777" y="8210746"/>
            <a:ext cx="2329827" cy="1580954"/>
          </a:xfrm>
          <a:prstGeom prst="rect">
            <a:avLst/>
          </a:prstGeom>
        </p:spPr>
      </p:pic>
      <p:sp>
        <p:nvSpPr>
          <p:cNvPr id="30" name="TextBox 13"/>
          <p:cNvSpPr txBox="1"/>
          <p:nvPr/>
        </p:nvSpPr>
        <p:spPr>
          <a:xfrm>
            <a:off x="718302" y="9549910"/>
            <a:ext cx="419770" cy="17953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1350"/>
              </a:lnSpc>
            </a:pPr>
            <a:r>
              <a:rPr lang="ru-RU" sz="1350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16</a:t>
            </a:r>
            <a:endParaRPr lang="en-US" sz="1350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TextBox 14"/>
          <p:cNvSpPr txBox="1"/>
          <p:nvPr/>
        </p:nvSpPr>
        <p:spPr>
          <a:xfrm>
            <a:off x="1696791" y="6851468"/>
            <a:ext cx="4870968" cy="455830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3120"/>
              </a:lnSpc>
            </a:pPr>
            <a:r>
              <a:rPr lang="ru-RU" sz="5400" spc="96" dirty="0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2917</a:t>
            </a:r>
            <a:endParaRPr lang="en-US" sz="3600" spc="96" dirty="0">
              <a:solidFill>
                <a:srgbClr val="2C52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26" name="Group 16"/>
          <p:cNvGrpSpPr/>
          <p:nvPr/>
        </p:nvGrpSpPr>
        <p:grpSpPr>
          <a:xfrm>
            <a:off x="1695718" y="6844036"/>
            <a:ext cx="5329241" cy="1695703"/>
            <a:chOff x="-13573549" y="-38100"/>
            <a:chExt cx="21061474" cy="3014584"/>
          </a:xfrm>
        </p:grpSpPr>
        <p:sp>
          <p:nvSpPr>
            <p:cNvPr id="27" name="TextBox 17"/>
            <p:cNvSpPr txBox="1"/>
            <p:nvPr/>
          </p:nvSpPr>
          <p:spPr>
            <a:xfrm>
              <a:off x="-13569308" y="-38100"/>
              <a:ext cx="21057233" cy="716892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endParaRPr lang="en-US" sz="36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8" name="TextBox 18"/>
            <p:cNvSpPr txBox="1"/>
            <p:nvPr/>
          </p:nvSpPr>
          <p:spPr>
            <a:xfrm>
              <a:off x="-13573549" y="856245"/>
              <a:ext cx="19001566" cy="212023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3120"/>
                </a:lnSpc>
              </a:pPr>
              <a:r>
                <a:rPr lang="ru-RU" sz="2800" spc="96" dirty="0" smtClean="0">
                  <a:solidFill>
                    <a:srgbClr val="17161C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уполномоченных по охране труда в первичных организациях Профсоюза</a:t>
              </a:r>
              <a:endParaRPr lang="en-US" sz="2800" spc="9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6" name="AutoShape 3"/>
          <p:cNvSpPr/>
          <p:nvPr/>
        </p:nvSpPr>
        <p:spPr>
          <a:xfrm>
            <a:off x="6630473" y="1164961"/>
            <a:ext cx="7086600" cy="1881193"/>
          </a:xfrm>
          <a:prstGeom prst="rect">
            <a:avLst/>
          </a:prstGeom>
          <a:solidFill>
            <a:srgbClr val="2C52BF"/>
          </a:solidFill>
        </p:spPr>
      </p:sp>
    </p:spTree>
    <p:extLst>
      <p:ext uri="{BB962C8B-B14F-4D97-AF65-F5344CB8AC3E}">
        <p14:creationId xmlns:p14="http://schemas.microsoft.com/office/powerpoint/2010/main" val="42943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/>
          <p:cNvSpPr/>
          <p:nvPr/>
        </p:nvSpPr>
        <p:spPr>
          <a:xfrm>
            <a:off x="-32197" y="2455702"/>
            <a:ext cx="13716000" cy="7144"/>
          </a:xfrm>
          <a:prstGeom prst="rect">
            <a:avLst/>
          </a:prstGeom>
          <a:solidFill>
            <a:srgbClr val="17161C"/>
          </a:solidFill>
        </p:spPr>
      </p:sp>
      <p:sp>
        <p:nvSpPr>
          <p:cNvPr id="14" name="TextBox 14"/>
          <p:cNvSpPr txBox="1"/>
          <p:nvPr/>
        </p:nvSpPr>
        <p:spPr>
          <a:xfrm>
            <a:off x="1126081" y="1104900"/>
            <a:ext cx="11401500" cy="782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80"/>
              </a:lnSpc>
            </a:pPr>
            <a:r>
              <a:rPr lang="ru-RU" sz="5400" spc="-54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Профсоюзная </a:t>
            </a:r>
            <a:r>
              <a:rPr lang="ru-RU" sz="5400" spc="-54" dirty="0" smtClean="0">
                <a:solidFill>
                  <a:srgbClr val="2C52B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Неделя</a:t>
            </a:r>
            <a:endParaRPr lang="en-US" sz="5400" spc="-54" dirty="0">
              <a:solidFill>
                <a:srgbClr val="2C52B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6"/>
          <p:cNvSpPr txBox="1"/>
          <p:nvPr/>
        </p:nvSpPr>
        <p:spPr>
          <a:xfrm>
            <a:off x="465180" y="6987714"/>
            <a:ext cx="4028341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700"/>
              </a:lnSpc>
            </a:pPr>
            <a:r>
              <a:rPr lang="ru-RU" sz="2800" spc="18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750 человек </a:t>
            </a:r>
          </a:p>
          <a:p>
            <a:pPr algn="ctr">
              <a:lnSpc>
                <a:spcPts val="2700"/>
              </a:lnSpc>
            </a:pPr>
            <a:r>
              <a:rPr lang="ru-RU" sz="2800" spc="18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приняты в Профсоюз</a:t>
            </a:r>
            <a:endParaRPr lang="en-US" sz="2800" spc="18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Picture 1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/>
          <a:stretch>
            <a:fillRect/>
          </a:stretch>
        </p:blipFill>
        <p:spPr>
          <a:xfrm>
            <a:off x="10102850" y="4618363"/>
            <a:ext cx="974512" cy="889463"/>
          </a:xfrm>
          <a:prstGeom prst="rect">
            <a:avLst/>
          </a:prstGeom>
        </p:spPr>
      </p:pic>
      <p:pic>
        <p:nvPicPr>
          <p:cNvPr id="19" name="Picture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/>
          <a:stretch>
            <a:fillRect/>
          </a:stretch>
        </p:blipFill>
        <p:spPr>
          <a:xfrm>
            <a:off x="5867948" y="4482526"/>
            <a:ext cx="1394373" cy="1161132"/>
          </a:xfrm>
          <a:prstGeom prst="rect">
            <a:avLst/>
          </a:prstGeom>
        </p:spPr>
      </p:pic>
      <p:pic>
        <p:nvPicPr>
          <p:cNvPr id="20" name="Picture 2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xmlns="" r:embed="rId7"/>
              </a:ext>
            </a:extLst>
          </a:blip>
          <a:srcRect/>
          <a:stretch>
            <a:fillRect/>
          </a:stretch>
        </p:blipFill>
        <p:spPr>
          <a:xfrm>
            <a:off x="1868063" y="4484271"/>
            <a:ext cx="1201331" cy="115764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80" y="2462846"/>
            <a:ext cx="4028341" cy="4028341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6395" y="2462846"/>
            <a:ext cx="4053379" cy="405337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2901" y="2462846"/>
            <a:ext cx="4028341" cy="4028341"/>
          </a:xfrm>
          <a:prstGeom prst="rect">
            <a:avLst/>
          </a:prstGeom>
        </p:spPr>
      </p:pic>
      <p:sp>
        <p:nvSpPr>
          <p:cNvPr id="25" name="AutoShape 6"/>
          <p:cNvSpPr/>
          <p:nvPr/>
        </p:nvSpPr>
        <p:spPr>
          <a:xfrm>
            <a:off x="12538269" y="8535905"/>
            <a:ext cx="1177731" cy="1157458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26" name="Group 7"/>
          <p:cNvGrpSpPr/>
          <p:nvPr/>
        </p:nvGrpSpPr>
        <p:grpSpPr>
          <a:xfrm>
            <a:off x="12979711" y="9037506"/>
            <a:ext cx="352551" cy="154255"/>
            <a:chOff x="0" y="0"/>
            <a:chExt cx="1094990" cy="508000"/>
          </a:xfrm>
        </p:grpSpPr>
        <p:sp>
          <p:nvSpPr>
            <p:cNvPr id="27" name="Freeform 8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8" name="Freeform 9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30" name="TextBox 16"/>
          <p:cNvSpPr txBox="1"/>
          <p:nvPr/>
        </p:nvSpPr>
        <p:spPr>
          <a:xfrm>
            <a:off x="1093370" y="8176738"/>
            <a:ext cx="2580966" cy="1038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700"/>
              </a:lnSpc>
            </a:pPr>
            <a:r>
              <a:rPr lang="ru-RU" sz="2800" spc="18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1412 профсоюзных уроков</a:t>
            </a:r>
            <a:endParaRPr lang="en-US" sz="2800" spc="18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TextBox 16"/>
          <p:cNvSpPr txBox="1"/>
          <p:nvPr/>
        </p:nvSpPr>
        <p:spPr>
          <a:xfrm>
            <a:off x="4783643" y="6987714"/>
            <a:ext cx="3793457" cy="10387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700"/>
              </a:lnSpc>
            </a:pPr>
            <a:r>
              <a:rPr lang="ru-RU" sz="2800" spc="18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2696</a:t>
            </a:r>
          </a:p>
          <a:p>
            <a:pPr algn="ctr">
              <a:lnSpc>
                <a:spcPts val="2700"/>
              </a:lnSpc>
            </a:pPr>
            <a:r>
              <a:rPr lang="ru-RU" sz="2800" spc="18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собраний и заседаний профкомов</a:t>
            </a:r>
            <a:endParaRPr lang="en-US" sz="2800" spc="18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TextBox 16"/>
          <p:cNvSpPr txBox="1"/>
          <p:nvPr/>
        </p:nvSpPr>
        <p:spPr>
          <a:xfrm>
            <a:off x="4663226" y="8535905"/>
            <a:ext cx="7327595" cy="69249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700"/>
              </a:lnSpc>
            </a:pPr>
            <a:r>
              <a:rPr lang="ru-RU" sz="2800" spc="18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… а также фотовыставки, </a:t>
            </a:r>
            <a:r>
              <a:rPr lang="ru-RU" sz="2800" spc="18" dirty="0" err="1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флешмобы</a:t>
            </a:r>
            <a:r>
              <a:rPr lang="ru-RU" sz="2800" spc="18" dirty="0" smtClean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круглые столы, конкурсы, кроссы и т.д.</a:t>
            </a:r>
            <a:endParaRPr lang="en-US" sz="2800" spc="18" dirty="0">
              <a:solidFill>
                <a:srgbClr val="17161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http://www2.bigpi.biysk.ru/pporv/images/news/el_prof_bilet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582"/>
          <a:stretch/>
        </p:blipFill>
        <p:spPr bwMode="auto">
          <a:xfrm rot="20570234">
            <a:off x="5883870" y="3498939"/>
            <a:ext cx="6652768" cy="41950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Ставропольская краевая организация профсоюза работников народного  образования и науки РФ - Технологии вместо нас или вместе с нами!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82206">
            <a:off x="1717134" y="1437323"/>
            <a:ext cx="7125009" cy="44758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Box 16"/>
          <p:cNvSpPr txBox="1"/>
          <p:nvPr/>
        </p:nvSpPr>
        <p:spPr>
          <a:xfrm>
            <a:off x="9525000" y="9422035"/>
            <a:ext cx="4717840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05"/>
              </a:lnSpc>
            </a:pPr>
            <a:r>
              <a:rPr lang="ru-RU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КАЗАНЬ</a:t>
            </a:r>
            <a:r>
              <a:rPr lang="en-US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r>
              <a:rPr lang="ru-RU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ДЕКАБРЬ, </a:t>
            </a:r>
            <a:r>
              <a:rPr lang="en-US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  <p:sp>
        <p:nvSpPr>
          <p:cNvPr id="22" name="AutoShape 6"/>
          <p:cNvSpPr/>
          <p:nvPr/>
        </p:nvSpPr>
        <p:spPr>
          <a:xfrm>
            <a:off x="-1073" y="8186032"/>
            <a:ext cx="1525073" cy="1377068"/>
          </a:xfrm>
          <a:prstGeom prst="rect">
            <a:avLst/>
          </a:prstGeom>
          <a:solidFill>
            <a:srgbClr val="2C52BF"/>
          </a:solidFill>
        </p:spPr>
      </p:sp>
      <p:grpSp>
        <p:nvGrpSpPr>
          <p:cNvPr id="23" name="Group 7"/>
          <p:cNvGrpSpPr/>
          <p:nvPr/>
        </p:nvGrpSpPr>
        <p:grpSpPr>
          <a:xfrm>
            <a:off x="533199" y="8782804"/>
            <a:ext cx="456527" cy="183523"/>
            <a:chOff x="0" y="0"/>
            <a:chExt cx="1094990" cy="508000"/>
          </a:xfrm>
        </p:grpSpPr>
        <p:sp>
          <p:nvSpPr>
            <p:cNvPr id="24" name="Freeform 8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5" name="Freeform 9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pic>
        <p:nvPicPr>
          <p:cNvPr id="30" name="Рисунок 2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153" y="8190780"/>
            <a:ext cx="2038047" cy="138296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roup 7"/>
          <p:cNvGrpSpPr/>
          <p:nvPr/>
        </p:nvGrpSpPr>
        <p:grpSpPr>
          <a:xfrm>
            <a:off x="12646594" y="8954099"/>
            <a:ext cx="492746" cy="228600"/>
            <a:chOff x="0" y="0"/>
            <a:chExt cx="1094990" cy="508000"/>
          </a:xfrm>
        </p:grpSpPr>
        <p:sp>
          <p:nvSpPr>
            <p:cNvPr id="28" name="Freeform 8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29" name="Freeform 9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sp>
        <p:nvSpPr>
          <p:cNvPr id="2" name="Прямоугольник 1"/>
          <p:cNvSpPr/>
          <p:nvPr/>
        </p:nvSpPr>
        <p:spPr>
          <a:xfrm>
            <a:off x="-4134" y="-1"/>
            <a:ext cx="13716000" cy="10287000"/>
          </a:xfrm>
          <a:prstGeom prst="rect">
            <a:avLst/>
          </a:prstGeom>
          <a:solidFill>
            <a:srgbClr val="2C52B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TextBox 4"/>
          <p:cNvSpPr txBox="1"/>
          <p:nvPr/>
        </p:nvSpPr>
        <p:spPr>
          <a:xfrm>
            <a:off x="2096423" y="4000500"/>
            <a:ext cx="9587552" cy="78284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480"/>
              </a:lnSpc>
            </a:pPr>
            <a:r>
              <a:rPr lang="ru-RU" sz="5400" spc="-54" dirty="0" smtClean="0">
                <a:solidFill>
                  <a:srgbClr val="FFFF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СПАСИБО</a:t>
            </a:r>
            <a:endParaRPr lang="en-US" sz="5400" spc="-54" dirty="0">
              <a:solidFill>
                <a:srgbClr val="FFFF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6800" y="8213770"/>
            <a:ext cx="1962150" cy="1331459"/>
          </a:xfrm>
          <a:prstGeom prst="rect">
            <a:avLst/>
          </a:prstGeom>
        </p:spPr>
      </p:pic>
      <p:sp>
        <p:nvSpPr>
          <p:cNvPr id="16" name="AutoShape 6"/>
          <p:cNvSpPr/>
          <p:nvPr/>
        </p:nvSpPr>
        <p:spPr>
          <a:xfrm>
            <a:off x="12115800" y="8191500"/>
            <a:ext cx="1612405" cy="1513432"/>
          </a:xfrm>
          <a:prstGeom prst="rect">
            <a:avLst/>
          </a:prstGeom>
          <a:solidFill>
            <a:schemeClr val="bg1"/>
          </a:solidFill>
        </p:spPr>
      </p:sp>
      <p:grpSp>
        <p:nvGrpSpPr>
          <p:cNvPr id="17" name="Group 7"/>
          <p:cNvGrpSpPr/>
          <p:nvPr/>
        </p:nvGrpSpPr>
        <p:grpSpPr>
          <a:xfrm rot="10800000">
            <a:off x="12573000" y="8648699"/>
            <a:ext cx="759262" cy="543061"/>
            <a:chOff x="0" y="0"/>
            <a:chExt cx="1094990" cy="508000"/>
          </a:xfrm>
          <a:solidFill>
            <a:srgbClr val="2C52BF"/>
          </a:solidFill>
        </p:grpSpPr>
        <p:sp>
          <p:nvSpPr>
            <p:cNvPr id="18" name="Freeform 8"/>
            <p:cNvSpPr/>
            <p:nvPr/>
          </p:nvSpPr>
          <p:spPr>
            <a:xfrm>
              <a:off x="0" y="215900"/>
              <a:ext cx="799080" cy="76200"/>
            </a:xfrm>
            <a:custGeom>
              <a:avLst/>
              <a:gdLst/>
              <a:ahLst/>
              <a:cxnLst/>
              <a:rect l="l" t="t" r="r" b="b"/>
              <a:pathLst>
                <a:path w="799080" h="76200">
                  <a:moveTo>
                    <a:pt x="0" y="0"/>
                  </a:moveTo>
                  <a:lnTo>
                    <a:pt x="799080" y="0"/>
                  </a:lnTo>
                  <a:lnTo>
                    <a:pt x="799080" y="76200"/>
                  </a:lnTo>
                  <a:lnTo>
                    <a:pt x="0" y="76200"/>
                  </a:lnTo>
                  <a:close/>
                </a:path>
              </a:pathLst>
            </a:custGeom>
            <a:grpFill/>
          </p:spPr>
        </p:sp>
        <p:sp>
          <p:nvSpPr>
            <p:cNvPr id="19" name="Freeform 9"/>
            <p:cNvSpPr/>
            <p:nvPr/>
          </p:nvSpPr>
          <p:spPr>
            <a:xfrm>
              <a:off x="720340" y="1270"/>
              <a:ext cx="374650" cy="505460"/>
            </a:xfrm>
            <a:custGeom>
              <a:avLst/>
              <a:gdLst/>
              <a:ahLst/>
              <a:cxnLst/>
              <a:rect l="l" t="t" r="r" b="b"/>
              <a:pathLst>
                <a:path w="374650" h="505460">
                  <a:moveTo>
                    <a:pt x="0" y="505460"/>
                  </a:moveTo>
                  <a:lnTo>
                    <a:pt x="0" y="0"/>
                  </a:lnTo>
                  <a:lnTo>
                    <a:pt x="374650" y="252730"/>
                  </a:lnTo>
                  <a:close/>
                </a:path>
              </a:pathLst>
            </a:custGeom>
            <a:grpFill/>
          </p:spPr>
        </p:sp>
      </p:grpSp>
      <p:sp>
        <p:nvSpPr>
          <p:cNvPr id="26" name="TextBox 16"/>
          <p:cNvSpPr txBox="1"/>
          <p:nvPr/>
        </p:nvSpPr>
        <p:spPr>
          <a:xfrm>
            <a:off x="838200" y="9263100"/>
            <a:ext cx="4717840" cy="28212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205"/>
              </a:lnSpc>
            </a:pPr>
            <a:r>
              <a:rPr lang="ru-RU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КАЗАНЬ</a:t>
            </a:r>
            <a:r>
              <a:rPr lang="en-US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| </a:t>
            </a:r>
            <a:r>
              <a:rPr lang="ru-RU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ДЕКАБРЬ, </a:t>
            </a:r>
            <a:r>
              <a:rPr lang="en-US" sz="2000" spc="236" dirty="0">
                <a:solidFill>
                  <a:srgbClr val="17161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2020</a:t>
            </a:r>
          </a:p>
        </p:txBody>
      </p:sp>
    </p:spTree>
    <p:extLst>
      <p:ext uri="{BB962C8B-B14F-4D97-AF65-F5344CB8AC3E}">
        <p14:creationId xmlns:p14="http://schemas.microsoft.com/office/powerpoint/2010/main" val="136365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339</Words>
  <Application>Microsoft Office PowerPoint</Application>
  <PresentationFormat>Произвольный</PresentationFormat>
  <Paragraphs>126</Paragraphs>
  <Slides>19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3" baseType="lpstr">
      <vt:lpstr>Arial</vt:lpstr>
      <vt:lpstr>Poppins Bold Bold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Infospec</dc:creator>
  <cp:lastModifiedBy>Infospec</cp:lastModifiedBy>
  <cp:revision>108</cp:revision>
  <dcterms:created xsi:type="dcterms:W3CDTF">2006-08-16T00:00:00Z</dcterms:created>
  <dcterms:modified xsi:type="dcterms:W3CDTF">2020-12-21T12:54:09Z</dcterms:modified>
  <dc:identifier>DAEQquNvdk0</dc:identifier>
</cp:coreProperties>
</file>