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67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8" r:id="rId13"/>
    <p:sldId id="272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332" autoAdjust="0"/>
  </p:normalViewPr>
  <p:slideViewPr>
    <p:cSldViewPr snapToGrid="0">
      <p:cViewPr varScale="1">
        <p:scale>
          <a:sx n="83" d="100"/>
          <a:sy n="83" d="100"/>
        </p:scale>
        <p:origin x="147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685C6-0149-451B-92DA-8F44B162DEB9}" type="datetimeFigureOut">
              <a:rPr lang="ru-RU" smtClean="0"/>
              <a:t>18.04.2025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B374-3E8D-43A6-BBE7-4A055F9A2E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3529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685C6-0149-451B-92DA-8F44B162DEB9}" type="datetimeFigureOut">
              <a:rPr lang="ru-RU" smtClean="0"/>
              <a:t>18.04.2025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B374-3E8D-43A6-BBE7-4A055F9A2E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2511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685C6-0149-451B-92DA-8F44B162DEB9}" type="datetimeFigureOut">
              <a:rPr lang="ru-RU" smtClean="0"/>
              <a:t>18.04.2025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B374-3E8D-43A6-BBE7-4A055F9A2E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1933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685C6-0149-451B-92DA-8F44B162DEB9}" type="datetimeFigureOut">
              <a:rPr lang="ru-RU" smtClean="0"/>
              <a:t>18.04.2025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B374-3E8D-43A6-BBE7-4A055F9A2E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3113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685C6-0149-451B-92DA-8F44B162DEB9}" type="datetimeFigureOut">
              <a:rPr lang="ru-RU" smtClean="0"/>
              <a:t>18.04.2025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B374-3E8D-43A6-BBE7-4A055F9A2E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5731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685C6-0149-451B-92DA-8F44B162DEB9}" type="datetimeFigureOut">
              <a:rPr lang="ru-RU" smtClean="0"/>
              <a:t>18.04.2025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B374-3E8D-43A6-BBE7-4A055F9A2E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7439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685C6-0149-451B-92DA-8F44B162DEB9}" type="datetimeFigureOut">
              <a:rPr lang="ru-RU" smtClean="0"/>
              <a:t>18.04.2025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B374-3E8D-43A6-BBE7-4A055F9A2E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6320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685C6-0149-451B-92DA-8F44B162DEB9}" type="datetimeFigureOut">
              <a:rPr lang="ru-RU" smtClean="0"/>
              <a:t>18.04.2025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B374-3E8D-43A6-BBE7-4A055F9A2E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9831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685C6-0149-451B-92DA-8F44B162DEB9}" type="datetimeFigureOut">
              <a:rPr lang="ru-RU" smtClean="0"/>
              <a:t>18.04.2025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B374-3E8D-43A6-BBE7-4A055F9A2E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5160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685C6-0149-451B-92DA-8F44B162DEB9}" type="datetimeFigureOut">
              <a:rPr lang="ru-RU" smtClean="0"/>
              <a:t>18.04.2025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B374-3E8D-43A6-BBE7-4A055F9A2E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714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685C6-0149-451B-92DA-8F44B162DEB9}" type="datetimeFigureOut">
              <a:rPr lang="ru-RU" smtClean="0"/>
              <a:t>18.04.2025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B374-3E8D-43A6-BBE7-4A055F9A2E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360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685C6-0149-451B-92DA-8F44B162DEB9}" type="datetimeFigureOut">
              <a:rPr lang="ru-RU" smtClean="0"/>
              <a:t>18.04.2025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FB374-3E8D-43A6-BBE7-4A055F9A2E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0697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f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docs.cntd.ru/document/1307270748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7" y="0"/>
            <a:ext cx="9129703" cy="6857999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888274" y="644435"/>
            <a:ext cx="7569926" cy="81860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505098" y="1463041"/>
            <a:ext cx="8891450" cy="5181600"/>
          </a:xfrm>
        </p:spPr>
        <p:txBody>
          <a:bodyPr>
            <a:noAutofit/>
          </a:bodyPr>
          <a:lstStyle/>
          <a:p>
            <a:endParaRPr lang="ru-RU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Революционные подходы к безопасности и гигиене труда: роль искусственного интеллекта (ИИ) и </a:t>
            </a:r>
            <a:r>
              <a:rPr lang="ru-RU" sz="4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цифровизации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рабочих местах".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36310" cy="429492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8651" y="620393"/>
            <a:ext cx="3214268" cy="311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229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7" y="0"/>
            <a:ext cx="9129703" cy="6857999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888274" y="644435"/>
            <a:ext cx="7569926" cy="81860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722811" y="2220686"/>
            <a:ext cx="7628709" cy="3037114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Изменение законодательства </a:t>
            </a:r>
          </a:p>
          <a:p>
            <a:r>
              <a:rPr lang="ru-RU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2025 году</a:t>
            </a:r>
            <a:endParaRPr lang="ru-RU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151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7" y="0"/>
            <a:ext cx="9129703" cy="6857999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888274" y="139337"/>
            <a:ext cx="7569926" cy="661852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1 марта 2025 </a:t>
            </a: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года 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ступает 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силу</a:t>
            </a: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26423" y="870857"/>
            <a:ext cx="8699863" cy="5538652"/>
          </a:xfrm>
        </p:spPr>
        <p:txBody>
          <a:bodyPr>
            <a:noAutofit/>
          </a:bodyPr>
          <a:lstStyle/>
          <a:p>
            <a:r>
              <a:rPr lang="ru-RU" sz="3200" dirty="0"/>
              <a:t> </a:t>
            </a:r>
            <a:r>
              <a:rPr lang="ru-RU" sz="32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ru-RU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риказ </a:t>
            </a:r>
            <a:r>
              <a:rPr lang="ru-RU" sz="3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Минтруда России от 09.08.2024 № 398н</a:t>
            </a:r>
            <a:r>
              <a:rPr lang="ru-RU" sz="3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32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b="1" dirty="0" smtClean="0"/>
              <a:t>"</a:t>
            </a:r>
            <a:r>
              <a:rPr lang="ru-RU" b="1" dirty="0"/>
              <a:t>Об утверждении требований к размещению, хранению и использованию аптечки для оказания работниками первой помощи пострадавшим с применением медицинских изделий"</a:t>
            </a:r>
          </a:p>
          <a:p>
            <a:r>
              <a:rPr lang="ru-RU" sz="32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Приказ </a:t>
            </a:r>
            <a:r>
              <a:rPr lang="ru-RU" sz="3200" b="1" u="sng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Минпросвещения</a:t>
            </a:r>
            <a:r>
              <a:rPr lang="ru-RU" sz="32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от 29.10.2024 № </a:t>
            </a:r>
            <a:r>
              <a:rPr lang="ru-RU" sz="32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752</a:t>
            </a:r>
          </a:p>
          <a:p>
            <a:pPr algn="just"/>
            <a:r>
              <a:rPr lang="ru-RU" b="1" dirty="0"/>
              <a:t>"Об утверждении требований к размещению, хранению и использованию аптечек для оказания первой помощи с применением медицинских изделий в организациях, осуществляющих образовательную деятельность в установленной сфере ведения Министерства просвещения Российской Федерации"</a:t>
            </a:r>
            <a:endParaRPr lang="ru-RU" b="1" u="sng" dirty="0" smtClean="0"/>
          </a:p>
          <a:p>
            <a:endParaRPr lang="ru-RU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6119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29703" cy="6857999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209006" y="182879"/>
            <a:ext cx="8725988" cy="1959429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09006" y="261258"/>
            <a:ext cx="8842630" cy="1600793"/>
          </a:xfrm>
        </p:spPr>
        <p:txBody>
          <a:bodyPr>
            <a:noAutofit/>
          </a:bodyPr>
          <a:lstStyle/>
          <a:p>
            <a:r>
              <a:rPr lang="ru-RU" alt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Аптечка работодателя: что нового?</a:t>
            </a:r>
            <a:endParaRPr lang="ru-RU" alt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ru-RU" sz="1600" dirty="0" smtClean="0">
                <a:cs typeface="Times New Roman" panose="02020603050405020304" pitchFamily="18" charset="0"/>
              </a:rPr>
              <a:t>С </a:t>
            </a:r>
            <a:r>
              <a:rPr lang="ru-RU" altLang="ru-RU" sz="1600" dirty="0">
                <a:cs typeface="Times New Roman" panose="02020603050405020304" pitchFamily="18" charset="0"/>
              </a:rPr>
              <a:t>1 сентября 2024 года в силу вступил Приказ Министерства здравоохранения Российской Федерации от 24.05.2024 № 261н «Об утверждении требований к комплектации аптечки для оказания первой помощи с применением медицинских изделий в организациях, осуществляющих образовательную деятельность». Данная комплектация аптечки утверждается впервые.</a:t>
            </a:r>
          </a:p>
          <a:p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u="sng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6463750"/>
              </p:ext>
            </p:extLst>
          </p:nvPr>
        </p:nvGraphicFramePr>
        <p:xfrm>
          <a:off x="348343" y="2046514"/>
          <a:ext cx="8423982" cy="20639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895859766"/>
                    </a:ext>
                  </a:extLst>
                </a:gridCol>
                <a:gridCol w="2327982">
                  <a:extLst>
                    <a:ext uri="{9D8B030D-6E8A-4147-A177-3AD203B41FA5}">
                      <a16:colId xmlns:a16="http://schemas.microsoft.com/office/drawing/2014/main" val="751029657"/>
                    </a:ext>
                  </a:extLst>
                </a:gridCol>
              </a:tblGrid>
              <a:tr h="4535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525" marR="9525" marT="9529" marB="9529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Требуемое количество (не менее)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525" marR="9525" marT="9529" marB="9529" anchor="ctr"/>
                </a:tc>
                <a:extLst>
                  <a:ext uri="{0D108BD9-81ED-4DB2-BD59-A6C34878D82A}">
                    <a16:rowId xmlns:a16="http://schemas.microsoft.com/office/drawing/2014/main" val="1645513598"/>
                  </a:ext>
                </a:extLst>
              </a:tr>
              <a:tr h="5871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Инструкция по оказанию первой помощи с использованием аптечки для оказания первой помощи с применением медицинских изделий в организациях, осуществляющих образовательную деятельность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525" marR="9525" marT="9529" marB="9529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 шт.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525" marR="9525" marT="9529" marB="9529" anchor="ctr"/>
                </a:tc>
                <a:extLst>
                  <a:ext uri="{0D108BD9-81ED-4DB2-BD59-A6C34878D82A}">
                    <a16:rowId xmlns:a16="http://schemas.microsoft.com/office/drawing/2014/main" val="3869432898"/>
                  </a:ext>
                </a:extLst>
              </a:tr>
              <a:tr h="3089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Блокнот формата не менее А7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525" marR="9525" marT="9529" marB="9529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 шт.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525" marR="9525" marT="9529" marB="9529" anchor="ctr"/>
                </a:tc>
                <a:extLst>
                  <a:ext uri="{0D108BD9-81ED-4DB2-BD59-A6C34878D82A}">
                    <a16:rowId xmlns:a16="http://schemas.microsoft.com/office/drawing/2014/main" val="776788551"/>
                  </a:ext>
                </a:extLst>
              </a:tr>
              <a:tr h="3171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Маркер черный (синий) или карандаш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525" marR="9525" marT="9529" marB="9529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 шт.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525" marR="9525" marT="9529" marB="9529" anchor="ctr"/>
                </a:tc>
                <a:extLst>
                  <a:ext uri="{0D108BD9-81ED-4DB2-BD59-A6C34878D82A}">
                    <a16:rowId xmlns:a16="http://schemas.microsoft.com/office/drawing/2014/main" val="86738980"/>
                  </a:ext>
                </a:extLst>
              </a:tr>
              <a:tr h="3971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Футляр или сумка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525" marR="9525" marT="9529" marB="9529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 шт.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9525" marR="9525" marT="9529" marB="9529" anchor="ctr"/>
                </a:tc>
                <a:extLst>
                  <a:ext uri="{0D108BD9-81ED-4DB2-BD59-A6C34878D82A}">
                    <a16:rowId xmlns:a16="http://schemas.microsoft.com/office/drawing/2014/main" val="383335432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29309" y="4294910"/>
            <a:ext cx="8805684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1300" dirty="0">
                <a:cs typeface="Times New Roman" panose="02020603050405020304" pitchFamily="18" charset="0"/>
              </a:rPr>
              <a:t>Аптечки, произведенные до 1 сентября 2024 года, можно применять до истечения срока годности содержащихся в них медицинских изделий, но не позднее 1 сентября 2027 года. Поэтому проведите ревизию всех аптечек. Нельзя, чтобы в ней хранились просроченные средства. Уже сейчас можете вложить в аптечку блокнот форматом А7 и маркер черного или синего цвета. Он ярче и надежнее, чем карандаш, следите за тем, чтобы он не высох или не пролился на бинты.</a:t>
            </a:r>
            <a:r>
              <a:rPr lang="ru-RU" altLang="ru-RU" sz="1300" b="1" dirty="0"/>
              <a:t> </a:t>
            </a:r>
          </a:p>
          <a:p>
            <a:endParaRPr lang="ru-RU" altLang="ru-RU" sz="1300" b="1" dirty="0">
              <a:cs typeface="Times New Roman" panose="02020603050405020304" pitchFamily="18" charset="0"/>
            </a:endParaRPr>
          </a:p>
          <a:p>
            <a:r>
              <a:rPr lang="ru-RU" altLang="ru-RU" sz="1300" b="1" dirty="0">
                <a:cs typeface="Times New Roman" panose="02020603050405020304" pitchFamily="18" charset="0"/>
              </a:rPr>
              <a:t>Ответственность за отсутствие аптечки</a:t>
            </a:r>
            <a:endParaRPr lang="ru-RU" altLang="ru-RU" sz="1300" dirty="0">
              <a:cs typeface="Times New Roman" panose="02020603050405020304" pitchFamily="18" charset="0"/>
            </a:endParaRPr>
          </a:p>
          <a:p>
            <a:r>
              <a:rPr lang="ru-RU" altLang="ru-RU" sz="1300" dirty="0">
                <a:cs typeface="Times New Roman" panose="02020603050405020304" pitchFamily="18" charset="0"/>
              </a:rPr>
              <a:t>Для работодателей за отсутствие аптечки первой помощи или ее несоответствие утвержденной комплектации может грозить ответственностью со стороны трудовой инспекции, а именно</a:t>
            </a:r>
            <a:r>
              <a:rPr lang="ru-RU" altLang="ru-RU" sz="1300" dirty="0" smtClean="0">
                <a:cs typeface="Times New Roman" panose="02020603050405020304" pitchFamily="18" charset="0"/>
              </a:rPr>
              <a:t>: КоАП </a:t>
            </a:r>
            <a:r>
              <a:rPr lang="ru-RU" altLang="ru-RU" sz="1300" dirty="0">
                <a:cs typeface="Times New Roman" panose="02020603050405020304" pitchFamily="18" charset="0"/>
              </a:rPr>
              <a:t>РФ Статья 5.27.1.</a:t>
            </a:r>
          </a:p>
          <a:p>
            <a:r>
              <a:rPr lang="ru-RU" altLang="ru-RU" sz="1300" b="1" dirty="0">
                <a:cs typeface="Times New Roman" panose="02020603050405020304" pitchFamily="18" charset="0"/>
              </a:rPr>
              <a:t>Предупреждение или штраф:</a:t>
            </a:r>
            <a:endParaRPr lang="ru-RU" altLang="ru-RU" sz="1300" dirty="0">
              <a:cs typeface="Times New Roman" panose="02020603050405020304" pitchFamily="18" charset="0"/>
            </a:endParaRPr>
          </a:p>
          <a:p>
            <a:r>
              <a:rPr lang="ru-RU" altLang="ru-RU" sz="1300" dirty="0">
                <a:cs typeface="Times New Roman" panose="02020603050405020304" pitchFamily="18" charset="0"/>
              </a:rPr>
              <a:t>на должностных лиц – 2-5 тыс. руб.;</a:t>
            </a:r>
          </a:p>
          <a:p>
            <a:r>
              <a:rPr lang="ru-RU" altLang="ru-RU" sz="1300" dirty="0">
                <a:cs typeface="Times New Roman" panose="02020603050405020304" pitchFamily="18" charset="0"/>
              </a:rPr>
              <a:t>на юридических лиц – 50-80 тыс. руб</a:t>
            </a:r>
            <a:r>
              <a:rPr lang="ru-RU" altLang="ru-RU" sz="1200" dirty="0"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610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7" y="0"/>
            <a:ext cx="9129703" cy="6857999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888274" y="644435"/>
            <a:ext cx="7569926" cy="818606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1 января </a:t>
            </a: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2025года вступает 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силу</a:t>
            </a: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65463" y="1698171"/>
            <a:ext cx="8734697" cy="4728755"/>
          </a:xfrm>
        </p:spPr>
        <p:txBody>
          <a:bodyPr>
            <a:noAutofit/>
          </a:bodyPr>
          <a:lstStyle/>
          <a:p>
            <a:endParaRPr lang="ru-RU" sz="3200" b="1" u="sng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Приказ </a:t>
            </a:r>
            <a:r>
              <a:rPr lang="ru-RU" sz="32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Минтруда от 11.07.2024 № 347 </a:t>
            </a:r>
            <a:r>
              <a:rPr lang="ru-RU" sz="32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</a:p>
          <a:p>
            <a:pPr algn="just"/>
            <a:endParaRPr lang="ru-RU" sz="2800" b="1" dirty="0" smtClean="0"/>
          </a:p>
          <a:p>
            <a:pPr algn="just"/>
            <a:r>
              <a:rPr lang="ru-RU" b="1" dirty="0" smtClean="0"/>
              <a:t>"</a:t>
            </a:r>
            <a:r>
              <a:rPr lang="ru-RU" b="1" dirty="0"/>
              <a:t>Об утверждении требований к размещению, хранению и использованию аптечки для оказания работниками первой помощи пострадавшим с применением медицинских изделий" </a:t>
            </a:r>
          </a:p>
          <a:p>
            <a:endParaRPr lang="ru-RU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7438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7" y="0"/>
            <a:ext cx="9129703" cy="6857999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888274" y="644435"/>
            <a:ext cx="7569926" cy="818606"/>
          </a:xfrm>
        </p:spPr>
        <p:txBody>
          <a:bodyPr>
            <a:normAutofit/>
          </a:bodyPr>
          <a:lstStyle/>
          <a:p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409303" y="1611086"/>
            <a:ext cx="8186057" cy="3646714"/>
          </a:xfrm>
        </p:spPr>
        <p:txBody>
          <a:bodyPr>
            <a:noAutofit/>
          </a:bodyPr>
          <a:lstStyle/>
          <a:p>
            <a:endParaRPr lang="ru-RU" sz="3200" b="1" u="sng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Приказ Минтруда </a:t>
            </a:r>
            <a:r>
              <a:rPr lang="ru-RU" sz="32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21.112023 № </a:t>
            </a:r>
            <a:r>
              <a:rPr lang="ru-RU" sz="32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817н</a:t>
            </a:r>
          </a:p>
          <a:p>
            <a:endParaRPr lang="ru-RU" sz="3200" b="1" u="sng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b="1" dirty="0"/>
              <a:t>"Об утверждении Методики проведения специальной оценки условий труда, Классификатора вредных и (или) опасных производственных факторов, формы отчета о проведении специальной оценки условий труда </a:t>
            </a:r>
            <a:r>
              <a:rPr lang="ru-RU" b="1" dirty="0" smtClean="0"/>
              <a:t>и</a:t>
            </a:r>
            <a:r>
              <a:rPr lang="ru-RU" b="1" dirty="0"/>
              <a:t> </a:t>
            </a:r>
            <a:r>
              <a:rPr lang="ru-RU" b="1" dirty="0" smtClean="0"/>
              <a:t>инструкции по ее заполнению»</a:t>
            </a:r>
            <a:endParaRPr lang="ru-RU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8598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7" y="1"/>
            <a:ext cx="9129703" cy="6857999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209006" y="235131"/>
            <a:ext cx="8725988" cy="1227910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1 марта 2025г. действует новая статья 351.8 Трудового Кодекса </a:t>
            </a: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09006" y="1463041"/>
            <a:ext cx="8725987" cy="3794759"/>
          </a:xfrm>
        </p:spPr>
        <p:txBody>
          <a:bodyPr>
            <a:noAutofit/>
          </a:bodyPr>
          <a:lstStyle/>
          <a:p>
            <a:endParaRPr lang="ru-RU" sz="4400" u="sng" dirty="0" smtClean="0"/>
          </a:p>
          <a:p>
            <a:r>
              <a:rPr lang="ru-RU" sz="32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Федеральный закон от 09.11.2024 № 381 – </a:t>
            </a:r>
            <a:r>
              <a:rPr lang="ru-RU" sz="32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ФЗ</a:t>
            </a:r>
          </a:p>
          <a:p>
            <a:pPr algn="just"/>
            <a:endParaRPr lang="ru-RU" sz="2800" b="1" dirty="0" smtClean="0"/>
          </a:p>
          <a:p>
            <a:pPr algn="just"/>
            <a:r>
              <a:rPr lang="ru-RU" b="1" dirty="0" smtClean="0"/>
              <a:t>Статья 351.8 Трудового Кодекса РФ - особенности </a:t>
            </a:r>
            <a:r>
              <a:rPr lang="ru-RU" b="1" dirty="0"/>
              <a:t>регулирования труда работников, выполняющих работу по наставничеству в сфере </a:t>
            </a:r>
            <a:r>
              <a:rPr lang="ru-RU" b="1" dirty="0" smtClean="0"/>
              <a:t>труда.</a:t>
            </a:r>
            <a:r>
              <a:rPr lang="ru-RU" sz="2800" dirty="0"/>
              <a:t> </a:t>
            </a:r>
            <a:endParaRPr lang="ru-RU" sz="2800" b="1" u="sng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200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6451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9703" cy="6857999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209006" y="235131"/>
            <a:ext cx="8725988" cy="1227910"/>
          </a:xfrm>
        </p:spPr>
        <p:txBody>
          <a:bodyPr>
            <a:noAutofit/>
          </a:bodyPr>
          <a:lstStyle/>
          <a:p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09006" y="1463041"/>
            <a:ext cx="8725987" cy="3794759"/>
          </a:xfrm>
        </p:spPr>
        <p:txBody>
          <a:bodyPr>
            <a:noAutofit/>
          </a:bodyPr>
          <a:lstStyle/>
          <a:p>
            <a:endParaRPr lang="ru-RU" sz="4400" u="sng" dirty="0" smtClean="0"/>
          </a:p>
          <a:p>
            <a:r>
              <a:rPr lang="ru-RU" sz="32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Приказ Минздрава от 03.05.2024 № 220 </a:t>
            </a:r>
            <a:r>
              <a:rPr lang="ru-RU" sz="32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</a:p>
          <a:p>
            <a:r>
              <a:rPr lang="ru-RU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(Приложение №1 и Приложение № 2)</a:t>
            </a:r>
          </a:p>
          <a:p>
            <a:pPr algn="just"/>
            <a:endParaRPr lang="ru-RU" sz="2800" b="1" dirty="0" smtClean="0"/>
          </a:p>
          <a:p>
            <a:pPr algn="just"/>
            <a:r>
              <a:rPr lang="ru-RU" sz="3200" b="1" dirty="0" smtClean="0"/>
              <a:t>"</a:t>
            </a:r>
            <a:r>
              <a:rPr lang="ru-RU" sz="3200" b="1" dirty="0"/>
              <a:t>Об утверждении Порядка оказания первой помощи"</a:t>
            </a:r>
          </a:p>
          <a:p>
            <a:pPr algn="just"/>
            <a:r>
              <a:rPr lang="ru-RU" sz="2800" dirty="0"/>
              <a:t> </a:t>
            </a:r>
            <a:endParaRPr lang="ru-RU" sz="2800" b="1" u="sng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200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3355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9703" cy="6857999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209006" y="235131"/>
            <a:ext cx="8725988" cy="1227910"/>
          </a:xfrm>
        </p:spPr>
        <p:txBody>
          <a:bodyPr>
            <a:noAutofit/>
          </a:bodyPr>
          <a:lstStyle/>
          <a:p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09006" y="1097281"/>
            <a:ext cx="8725987" cy="5364480"/>
          </a:xfrm>
        </p:spPr>
        <p:txBody>
          <a:bodyPr>
            <a:noAutofit/>
          </a:bodyPr>
          <a:lstStyle/>
          <a:p>
            <a:endParaRPr lang="ru-RU" sz="4400" u="sng" dirty="0" smtClean="0"/>
          </a:p>
          <a:p>
            <a:r>
              <a:rPr lang="ru-RU" sz="32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ru-RU" sz="32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риказ </a:t>
            </a:r>
            <a:r>
              <a:rPr lang="ru-RU" sz="32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Минтруда России от 25.04.2024 № </a:t>
            </a:r>
            <a:r>
              <a:rPr lang="ru-RU" sz="32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237н</a:t>
            </a:r>
          </a:p>
          <a:p>
            <a:pPr algn="just"/>
            <a:endParaRPr lang="ru-RU" b="1" dirty="0" smtClean="0"/>
          </a:p>
          <a:p>
            <a:pPr algn="just"/>
            <a:r>
              <a:rPr lang="ru-RU" b="1" dirty="0" smtClean="0"/>
              <a:t>"</a:t>
            </a:r>
            <a:r>
              <a:rPr lang="ru-RU" b="1" dirty="0"/>
              <a:t>О внесении изменений в приложения N 1 и N 2 к приказу Министерства труда и социальной защиты Российской Федерации от 20 апреля 2022 г. N 223н "Об утверждении Положения об особенностях расследования несчастных случаев на производстве в отдельных отраслях и организациях, форм документов, соответствующих классификаторов, необходимых для расследования несчастных случаев на производстве"</a:t>
            </a:r>
          </a:p>
          <a:p>
            <a:endParaRPr lang="ru-RU" sz="3200" b="1" u="sng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200" b="1" u="sng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200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062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7" y="0"/>
            <a:ext cx="9129703" cy="6857999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209006" y="357051"/>
            <a:ext cx="8725988" cy="1105990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Вступили в силу новые обязательные требования к разработке норм выдачи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СИЗ 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09006" y="1349829"/>
            <a:ext cx="8725987" cy="5268685"/>
          </a:xfrm>
        </p:spPr>
        <p:txBody>
          <a:bodyPr>
            <a:noAutofit/>
          </a:bodyPr>
          <a:lstStyle/>
          <a:p>
            <a:endParaRPr lang="ru-RU" sz="3200" b="1" u="sng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Приказ </a:t>
            </a:r>
            <a:r>
              <a:rPr lang="ru-RU" sz="32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Минтруда России от </a:t>
            </a:r>
            <a:r>
              <a:rPr lang="ru-RU" sz="32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29.10.2021 </a:t>
            </a:r>
            <a:r>
              <a:rPr lang="ru-RU" sz="32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№766н</a:t>
            </a:r>
            <a:endParaRPr lang="ru-RU" sz="3200" b="1" u="sng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b="1" dirty="0" smtClean="0"/>
          </a:p>
          <a:p>
            <a:pPr algn="just"/>
            <a:r>
              <a:rPr lang="ru-RU" b="1" dirty="0" smtClean="0"/>
              <a:t>"</a:t>
            </a:r>
            <a:r>
              <a:rPr lang="ru-RU" b="1" dirty="0"/>
              <a:t>Об утверждении Правил обеспечения работников средствами индивидуальной защиты и смывающими средствами</a:t>
            </a:r>
            <a:r>
              <a:rPr lang="ru-RU" b="1" dirty="0" smtClean="0"/>
              <a:t>"</a:t>
            </a:r>
            <a:endParaRPr lang="ru-RU" sz="3200" b="1" u="sng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sz="2000" b="1" dirty="0" smtClean="0"/>
              <a:t>(настоящий </a:t>
            </a:r>
            <a:r>
              <a:rPr lang="ru-RU" sz="2000" b="1" dirty="0"/>
              <a:t>приказ </a:t>
            </a:r>
            <a:r>
              <a:rPr lang="ru-RU" sz="2000" b="1" dirty="0" smtClean="0"/>
              <a:t>вступил </a:t>
            </a:r>
            <a:r>
              <a:rPr lang="ru-RU" sz="2000" b="1" dirty="0"/>
              <a:t>в </a:t>
            </a:r>
            <a:r>
              <a:rPr lang="ru-RU" sz="2000" b="1" dirty="0" smtClean="0"/>
              <a:t>силу с </a:t>
            </a:r>
            <a:r>
              <a:rPr lang="ru-RU" sz="2000" b="1" dirty="0"/>
              <a:t>1 сентября 2023 г. и действует до 1 сентября 2029 </a:t>
            </a:r>
            <a:r>
              <a:rPr lang="ru-RU" sz="2000" b="1" dirty="0" smtClean="0"/>
              <a:t>г.)</a:t>
            </a:r>
            <a:endParaRPr lang="ru-RU" sz="2000" b="1" u="sng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sz="32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Приказ Министерства труда и социальной защиты РФ от 29 октября 2021 г. N 767н </a:t>
            </a:r>
            <a:endParaRPr lang="ru-RU" sz="3200" b="1" u="sng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b="1" dirty="0" smtClean="0"/>
              <a:t>"</a:t>
            </a:r>
            <a:r>
              <a:rPr lang="ru-RU" b="1" dirty="0"/>
              <a:t>Об утверждении Единых типовых норм выдачи средств индивидуальной защиты и смывающих средств"</a:t>
            </a:r>
            <a:endParaRPr lang="ru-RU" sz="3200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0411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7" y="0"/>
            <a:ext cx="9129703" cy="6857999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209006" y="357051"/>
            <a:ext cx="8725988" cy="836023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1 января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2025 года </a:t>
            </a: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вступает в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силу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09006" y="1079863"/>
            <a:ext cx="8725987" cy="5381897"/>
          </a:xfrm>
        </p:spPr>
        <p:txBody>
          <a:bodyPr>
            <a:noAutofit/>
          </a:bodyPr>
          <a:lstStyle/>
          <a:p>
            <a:endParaRPr lang="ru-RU" sz="32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Приказ Минздрава от 18.02.2022 № </a:t>
            </a:r>
            <a:r>
              <a:rPr lang="ru-RU" sz="32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90н</a:t>
            </a:r>
          </a:p>
          <a:p>
            <a:endParaRPr lang="ru-RU" b="1" u="sng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b="1" dirty="0"/>
              <a:t>"Об утверждении формы, порядка ведения отчетности, учета и выдачи работникам личных медицинских книжек, в том числе в форме электронного документа"</a:t>
            </a:r>
          </a:p>
        </p:txBody>
      </p:sp>
    </p:spTree>
    <p:extLst>
      <p:ext uri="{BB962C8B-B14F-4D97-AF65-F5344CB8AC3E}">
        <p14:creationId xmlns:p14="http://schemas.microsoft.com/office/powerpoint/2010/main" val="2853218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7" y="-95794"/>
            <a:ext cx="9129703" cy="6857999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209006" y="357051"/>
            <a:ext cx="8725988" cy="1881051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марта </a:t>
            </a: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2025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года</a:t>
            </a:r>
            <a:b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09006" y="1750424"/>
            <a:ext cx="8725987" cy="3788227"/>
          </a:xfrm>
        </p:spPr>
        <p:txBody>
          <a:bodyPr>
            <a:noAutofit/>
          </a:bodyPr>
          <a:lstStyle/>
          <a:p>
            <a:pPr algn="just"/>
            <a:endParaRPr lang="ru-RU" sz="3200" b="1" u="sng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sz="32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Минздрав подготовил новые правила предварительных и периодических медицинских осмотров работников.</a:t>
            </a:r>
          </a:p>
        </p:txBody>
      </p:sp>
    </p:spTree>
    <p:extLst>
      <p:ext uri="{BB962C8B-B14F-4D97-AF65-F5344CB8AC3E}">
        <p14:creationId xmlns:p14="http://schemas.microsoft.com/office/powerpoint/2010/main" val="302370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7" y="1"/>
            <a:ext cx="9129703" cy="6857999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13211" y="627016"/>
            <a:ext cx="8891452" cy="1558835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461553" y="1915887"/>
            <a:ext cx="8194767" cy="3788227"/>
          </a:xfrm>
        </p:spPr>
        <p:txBody>
          <a:bodyPr>
            <a:noAutofit/>
          </a:bodyPr>
          <a:lstStyle/>
          <a:p>
            <a:pPr algn="just"/>
            <a:endParaRPr lang="ru-RU" b="1" dirty="0" smtClean="0"/>
          </a:p>
          <a:p>
            <a:pPr algn="just"/>
            <a:endParaRPr lang="ru-RU" b="1" dirty="0" smtClean="0"/>
          </a:p>
          <a:p>
            <a:r>
              <a:rPr lang="ru-RU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</a:p>
          <a:p>
            <a:pPr algn="just"/>
            <a:r>
              <a:rPr lang="ru-RU" b="1" dirty="0" smtClean="0"/>
              <a:t> </a:t>
            </a:r>
            <a:r>
              <a:rPr lang="ru-RU" sz="3200" b="1" dirty="0"/>
              <a:t/>
            </a:r>
            <a:br>
              <a:rPr lang="ru-RU" sz="3200" b="1" dirty="0"/>
            </a:br>
            <a:endParaRPr lang="ru-RU" sz="32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216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1129</TotalTime>
  <Words>469</Words>
  <Application>Microsoft Office PowerPoint</Application>
  <PresentationFormat>Экран (4:3)</PresentationFormat>
  <Paragraphs>79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С 1 марта 2025 года вступает в силу</vt:lpstr>
      <vt:lpstr>     </vt:lpstr>
      <vt:lpstr>С 1 января 2025года вступает в силу</vt:lpstr>
      <vt:lpstr>Презентация PowerPoint</vt:lpstr>
      <vt:lpstr>С 1 марта 2025г. действует новая статья 351.8 Трудового Кодекса </vt:lpstr>
      <vt:lpstr>Презентация PowerPoint</vt:lpstr>
      <vt:lpstr>Презентация PowerPoint</vt:lpstr>
      <vt:lpstr>Вступили в силу новые обязательные требования к разработке норм выдачи СИЗ </vt:lpstr>
      <vt:lpstr>С 1 января 2025 года вступает в силу</vt:lpstr>
      <vt:lpstr>  С 1 марта 2025 года </vt:lpstr>
      <vt:lpstr>  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Соловушка</dc:creator>
  <cp:lastModifiedBy>Соловушка</cp:lastModifiedBy>
  <cp:revision>42</cp:revision>
  <dcterms:created xsi:type="dcterms:W3CDTF">2025-04-11T11:27:48Z</dcterms:created>
  <dcterms:modified xsi:type="dcterms:W3CDTF">2025-04-18T11:15:48Z</dcterms:modified>
</cp:coreProperties>
</file>