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1" r:id="rId2"/>
    <p:sldId id="266" r:id="rId3"/>
    <p:sldId id="267" r:id="rId4"/>
    <p:sldId id="268" r:id="rId5"/>
    <p:sldId id="269" r:id="rId6"/>
    <p:sldId id="272" r:id="rId7"/>
    <p:sldId id="273" r:id="rId8"/>
    <p:sldId id="274" r:id="rId9"/>
    <p:sldId id="275" r:id="rId10"/>
    <p:sldId id="276" r:id="rId11"/>
    <p:sldId id="278" r:id="rId12"/>
    <p:sldId id="277" r:id="rId13"/>
    <p:sldId id="279" r:id="rId14"/>
    <p:sldId id="280" r:id="rId15"/>
    <p:sldId id="281" r:id="rId16"/>
    <p:sldId id="282" r:id="rId17"/>
    <p:sldId id="283" r:id="rId18"/>
    <p:sldId id="284" r:id="rId1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2" y="-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1B584C-2474-4C6C-855D-8EE6874DCB0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00677C-AE92-40B9-A985-3BC48CA753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BFE9B-2658-414D-A824-7DA0921E7657}" type="datetime1">
              <a:rPr lang="en-US" smtClean="0"/>
              <a:pPr/>
              <a:t>4/8/2022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18" Type="http://schemas.openxmlformats.org/officeDocument/2006/relationships/image" Target="../media/image6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" Type="http://schemas.openxmlformats.org/officeDocument/2006/relationships/image" Target="../media/image45.png"/><Relationship Id="rId16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jpeg"/><Relationship Id="rId15" Type="http://schemas.openxmlformats.org/officeDocument/2006/relationships/image" Target="../media/image58.png"/><Relationship Id="rId10" Type="http://schemas.openxmlformats.org/officeDocument/2006/relationships/image" Target="../media/image53.png"/><Relationship Id="rId19" Type="http://schemas.openxmlformats.org/officeDocument/2006/relationships/image" Target="../media/image62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3" Type="http://schemas.openxmlformats.org/officeDocument/2006/relationships/image" Target="../media/image69.jpe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jpeg"/><Relationship Id="rId9" Type="http://schemas.openxmlformats.org/officeDocument/2006/relationships/image" Target="../media/image7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54429" y="914400"/>
            <a:ext cx="6864858" cy="3210217"/>
            <a:chOff x="1539239" y="2031492"/>
            <a:chExt cx="9153144" cy="3663696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18716" y="2031492"/>
              <a:ext cx="8279892" cy="52273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5607" y="2054225"/>
              <a:ext cx="8222234" cy="46443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99788" y="2746248"/>
              <a:ext cx="3290316" cy="4191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6552" y="2768854"/>
              <a:ext cx="3233293" cy="36042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39239" y="3253740"/>
              <a:ext cx="9153144" cy="52120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56385" y="3276219"/>
              <a:ext cx="9095486" cy="46266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2391" y="3965447"/>
              <a:ext cx="8872728" cy="41757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29029" y="3988053"/>
              <a:ext cx="8815324" cy="35940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692133" y="4883658"/>
              <a:ext cx="8255" cy="811530"/>
            </a:xfrm>
            <a:custGeom>
              <a:avLst/>
              <a:gdLst/>
              <a:ahLst/>
              <a:cxnLst/>
              <a:rect l="l" t="t" r="r" b="b"/>
              <a:pathLst>
                <a:path w="8254" h="811529">
                  <a:moveTo>
                    <a:pt x="0" y="0"/>
                  </a:moveTo>
                  <a:lnTo>
                    <a:pt x="7874" y="811212"/>
                  </a:lnTo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Номер слайда 1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1</a:t>
            </a:fld>
            <a:endParaRPr lang="ru-RU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C1E44B83-9C5A-4C72-BBE3-270E7654F4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598" y="126888"/>
            <a:ext cx="494908" cy="621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7FA9F64D-DBF9-4197-928D-DCABE32AA32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775" y="60987"/>
            <a:ext cx="702000" cy="7020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1AA2BAC-D318-4834-B459-1D113FF97F8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813" y="126888"/>
            <a:ext cx="1828477" cy="621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76056" y="134892"/>
            <a:ext cx="4870133" cy="782746"/>
          </a:xfrm>
          <a:prstGeom prst="rect">
            <a:avLst/>
          </a:prstGeom>
        </p:spPr>
        <p:txBody>
          <a:bodyPr vert="horz" wrap="square" lIns="0" tIns="38576" rIns="0" bIns="0" rtlCol="0">
            <a:spAutoFit/>
          </a:bodyPr>
          <a:lstStyle/>
          <a:p>
            <a:pPr marL="9525" marR="3810" indent="10001">
              <a:lnSpc>
                <a:spcPts val="2880"/>
              </a:lnSpc>
              <a:spcBef>
                <a:spcPts val="304"/>
              </a:spcBef>
              <a:tabLst>
                <a:tab pos="4596765" algn="l"/>
              </a:tabLst>
            </a:pPr>
            <a:r>
              <a:rPr sz="2500" i="1" spc="-86" dirty="0">
                <a:solidFill>
                  <a:srgbClr val="006FC0"/>
                </a:solidFill>
                <a:latin typeface="Arial Black"/>
                <a:cs typeface="Arial Black"/>
              </a:rPr>
              <a:t>ПР</a:t>
            </a:r>
            <a:r>
              <a:rPr sz="2500" i="1" spc="-101" dirty="0">
                <a:solidFill>
                  <a:srgbClr val="006FC0"/>
                </a:solidFill>
                <a:latin typeface="Arial Black"/>
                <a:cs typeface="Arial Black"/>
              </a:rPr>
              <a:t>О</a:t>
            </a:r>
            <a:r>
              <a:rPr sz="2500" i="1" spc="-98" dirty="0">
                <a:solidFill>
                  <a:srgbClr val="006FC0"/>
                </a:solidFill>
                <a:latin typeface="Arial Black"/>
                <a:cs typeface="Arial Black"/>
              </a:rPr>
              <a:t>ФСОЮЗ</a:t>
            </a:r>
            <a:r>
              <a:rPr sz="2500" i="1" spc="-64" dirty="0">
                <a:solidFill>
                  <a:srgbClr val="006FC0"/>
                </a:solidFill>
                <a:latin typeface="Arial Black"/>
                <a:cs typeface="Arial Black"/>
              </a:rPr>
              <a:t> </a:t>
            </a:r>
            <a:r>
              <a:rPr sz="2500" i="1" spc="-83" dirty="0">
                <a:solidFill>
                  <a:srgbClr val="006FC0"/>
                </a:solidFill>
                <a:latin typeface="Arial Black"/>
                <a:cs typeface="Arial Black"/>
              </a:rPr>
              <a:t>СОЗДАЕТ</a:t>
            </a:r>
            <a:r>
              <a:rPr sz="2500" i="1" spc="-94" dirty="0">
                <a:solidFill>
                  <a:srgbClr val="006FC0"/>
                </a:solidFill>
                <a:latin typeface="Arial Black"/>
                <a:cs typeface="Arial Black"/>
              </a:rPr>
              <a:t>С</a:t>
            </a:r>
            <a:r>
              <a:rPr sz="2500" i="1" spc="-86" dirty="0">
                <a:solidFill>
                  <a:srgbClr val="006FC0"/>
                </a:solidFill>
                <a:latin typeface="Arial Black"/>
                <a:cs typeface="Arial Black"/>
              </a:rPr>
              <a:t>Я</a:t>
            </a:r>
            <a:r>
              <a:rPr sz="2500" i="1" dirty="0">
                <a:solidFill>
                  <a:srgbClr val="006FC0"/>
                </a:solidFill>
                <a:latin typeface="Arial Black"/>
                <a:cs typeface="Arial Black"/>
              </a:rPr>
              <a:t>	</a:t>
            </a:r>
            <a:r>
              <a:rPr sz="2500" i="1" spc="-56" dirty="0">
                <a:solidFill>
                  <a:srgbClr val="006FC0"/>
                </a:solidFill>
                <a:latin typeface="Arial Black"/>
                <a:cs typeface="Arial Black"/>
              </a:rPr>
              <a:t>И  </a:t>
            </a:r>
            <a:r>
              <a:rPr sz="2500" i="1" spc="-90" dirty="0">
                <a:solidFill>
                  <a:srgbClr val="006FC0"/>
                </a:solidFill>
                <a:latin typeface="Arial Black"/>
                <a:cs typeface="Arial Black"/>
              </a:rPr>
              <a:t>ФУНКЦИОНИРУЕТ</a:t>
            </a:r>
            <a:r>
              <a:rPr sz="2500" i="1" spc="-86" dirty="0">
                <a:solidFill>
                  <a:srgbClr val="006FC0"/>
                </a:solidFill>
                <a:latin typeface="Arial Black"/>
                <a:cs typeface="Arial Black"/>
              </a:rPr>
              <a:t> В</a:t>
            </a:r>
            <a:r>
              <a:rPr sz="2500" i="1" spc="-56" dirty="0">
                <a:solidFill>
                  <a:srgbClr val="006FC0"/>
                </a:solidFill>
                <a:latin typeface="Arial Black"/>
                <a:cs typeface="Arial Black"/>
              </a:rPr>
              <a:t> </a:t>
            </a:r>
            <a:r>
              <a:rPr sz="2500" i="1" spc="-79" dirty="0">
                <a:solidFill>
                  <a:srgbClr val="006FC0"/>
                </a:solidFill>
                <a:latin typeface="Arial Black"/>
                <a:cs typeface="Arial Black"/>
              </a:rPr>
              <a:t>ЦЕЛЯХ:</a:t>
            </a:r>
            <a:endParaRPr sz="2500"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01777" y="1152144"/>
            <a:ext cx="7916704" cy="3018949"/>
            <a:chOff x="669036" y="1536191"/>
            <a:chExt cx="10555605" cy="40252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9036" y="3753612"/>
              <a:ext cx="2695955" cy="180746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3707" y="3753612"/>
              <a:ext cx="2130552" cy="159867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47415" y="1536191"/>
              <a:ext cx="2517648" cy="1056131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2793302" y="1227200"/>
            <a:ext cx="724852" cy="44050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400" dirty="0">
                <a:solidFill>
                  <a:srgbClr val="FFFFFF"/>
                </a:solidFill>
                <a:latin typeface="Trebuchet MS"/>
                <a:cs typeface="Trebuchet MS"/>
              </a:rPr>
              <a:t>ЗАЩИТЫ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47438" y="1143000"/>
            <a:ext cx="2163699" cy="79209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4808411" y="1217866"/>
            <a:ext cx="1775460" cy="44050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400" spc="-4" dirty="0">
                <a:solidFill>
                  <a:srgbClr val="FFFFFF"/>
                </a:solidFill>
                <a:latin typeface="Trebuchet MS"/>
                <a:cs typeface="Trebuchet MS"/>
              </a:rPr>
              <a:t>ПРЕДСТАВИТЕЛЬСТВА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71736" y="1723644"/>
            <a:ext cx="4071966" cy="738664"/>
          </a:xfrm>
          <a:prstGeom prst="rect">
            <a:avLst/>
          </a:prstGeom>
          <a:solidFill>
            <a:srgbClr val="4E67C7"/>
          </a:solidFill>
          <a:ln w="15240">
            <a:solidFill>
              <a:srgbClr val="1C2B68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561023" marR="553879" indent="-1429" algn="ctr"/>
            <a:r>
              <a:rPr sz="1600" i="1" spc="-4" smtClean="0">
                <a:solidFill>
                  <a:srgbClr val="FFFFFF"/>
                </a:solidFill>
                <a:cs typeface="Trebuchet MS"/>
              </a:rPr>
              <a:t>трудовых, </a:t>
            </a:r>
            <a:r>
              <a:rPr sz="1600" i="1" spc="-465" smtClean="0">
                <a:solidFill>
                  <a:srgbClr val="FFFFFF"/>
                </a:solidFill>
                <a:cs typeface="Trebuchet MS"/>
              </a:rPr>
              <a:t> </a:t>
            </a:r>
            <a:r>
              <a:rPr sz="1600" i="1" spc="-4" smtClean="0">
                <a:solidFill>
                  <a:srgbClr val="FFFFFF"/>
                </a:solidFill>
                <a:cs typeface="Trebuchet MS"/>
              </a:rPr>
              <a:t>с</a:t>
            </a:r>
            <a:r>
              <a:rPr sz="1600" i="1" smtClean="0">
                <a:solidFill>
                  <a:srgbClr val="FFFFFF"/>
                </a:solidFill>
                <a:cs typeface="Trebuchet MS"/>
              </a:rPr>
              <a:t>оциаль</a:t>
            </a:r>
            <a:r>
              <a:rPr sz="1600" i="1" spc="4" smtClean="0">
                <a:solidFill>
                  <a:srgbClr val="FFFFFF"/>
                </a:solidFill>
                <a:cs typeface="Trebuchet MS"/>
              </a:rPr>
              <a:t>н</a:t>
            </a:r>
            <a:r>
              <a:rPr lang="ru-RU" sz="1600" i="1" spc="4" dirty="0" smtClean="0">
                <a:solidFill>
                  <a:srgbClr val="FFFFFF"/>
                </a:solidFill>
                <a:cs typeface="Trebuchet MS"/>
              </a:rPr>
              <a:t>о</a:t>
            </a:r>
            <a:r>
              <a:rPr sz="1600" i="1" smtClean="0">
                <a:solidFill>
                  <a:srgbClr val="FFFFFF"/>
                </a:solidFill>
                <a:cs typeface="Trebuchet MS"/>
              </a:rPr>
              <a:t>-</a:t>
            </a:r>
            <a:endParaRPr sz="1600">
              <a:cs typeface="Trebuchet MS"/>
            </a:endParaRPr>
          </a:p>
          <a:p>
            <a:pPr marL="133350" marR="127159" indent="-953" algn="ctr"/>
            <a:r>
              <a:rPr sz="1600" i="1" dirty="0">
                <a:solidFill>
                  <a:srgbClr val="FFFFFF"/>
                </a:solidFill>
                <a:cs typeface="Trebuchet MS"/>
              </a:rPr>
              <a:t>экономических</a:t>
            </a:r>
            <a:r>
              <a:rPr sz="1600" i="1" spc="-53" dirty="0">
                <a:solidFill>
                  <a:srgbClr val="FFFFFF"/>
                </a:solidFill>
                <a:cs typeface="Trebuchet MS"/>
              </a:rPr>
              <a:t> </a:t>
            </a:r>
            <a:r>
              <a:rPr sz="1600" i="1" spc="-4" dirty="0">
                <a:solidFill>
                  <a:srgbClr val="FFFFFF"/>
                </a:solidFill>
                <a:cs typeface="Trebuchet MS"/>
              </a:rPr>
              <a:t>прав </a:t>
            </a:r>
            <a:r>
              <a:rPr sz="1600" i="1" spc="-461" dirty="0">
                <a:solidFill>
                  <a:srgbClr val="FFFFFF"/>
                </a:solidFill>
                <a:cs typeface="Trebuchet MS"/>
              </a:rPr>
              <a:t> </a:t>
            </a:r>
            <a:r>
              <a:rPr sz="1600" i="1" dirty="0">
                <a:solidFill>
                  <a:srgbClr val="FFFFFF"/>
                </a:solidFill>
                <a:cs typeface="Trebuchet MS"/>
              </a:rPr>
              <a:t>и</a:t>
            </a:r>
            <a:r>
              <a:rPr sz="1600" i="1" spc="-23" dirty="0">
                <a:solidFill>
                  <a:srgbClr val="FFFFFF"/>
                </a:solidFill>
                <a:cs typeface="Trebuchet MS"/>
              </a:rPr>
              <a:t> </a:t>
            </a:r>
            <a:r>
              <a:rPr sz="1600" i="1" dirty="0">
                <a:solidFill>
                  <a:srgbClr val="FFFFFF"/>
                </a:solidFill>
                <a:cs typeface="Trebuchet MS"/>
              </a:rPr>
              <a:t>интересов</a:t>
            </a:r>
            <a:r>
              <a:rPr sz="1600" i="1" spc="-30" dirty="0">
                <a:solidFill>
                  <a:srgbClr val="FFFFFF"/>
                </a:solidFill>
                <a:cs typeface="Trebuchet MS"/>
              </a:rPr>
              <a:t> </a:t>
            </a:r>
            <a:r>
              <a:rPr sz="1600" i="1" spc="-4" dirty="0">
                <a:solidFill>
                  <a:srgbClr val="FFFFFF"/>
                </a:solidFill>
                <a:cs typeface="Trebuchet MS"/>
              </a:rPr>
              <a:t>членов </a:t>
            </a:r>
            <a:r>
              <a:rPr sz="1600" i="1" spc="-465" dirty="0">
                <a:solidFill>
                  <a:srgbClr val="FFFFFF"/>
                </a:solidFill>
                <a:cs typeface="Trebuchet MS"/>
              </a:rPr>
              <a:t> </a:t>
            </a:r>
            <a:r>
              <a:rPr sz="1600" i="1" spc="-4" dirty="0">
                <a:solidFill>
                  <a:srgbClr val="FFFFFF"/>
                </a:solidFill>
                <a:cs typeface="Trebuchet MS"/>
              </a:rPr>
              <a:t>Профсоюза</a:t>
            </a:r>
            <a:endParaRPr sz="1600">
              <a:cs typeface="Trebuchet M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-454" y="1151000"/>
            <a:ext cx="9062824" cy="3254121"/>
            <a:chOff x="-605" y="1534667"/>
            <a:chExt cx="12083765" cy="4338828"/>
          </a:xfrm>
        </p:grpSpPr>
        <p:sp>
          <p:nvSpPr>
            <p:cNvPr id="12" name="object 12"/>
            <p:cNvSpPr/>
            <p:nvPr/>
          </p:nvSpPr>
          <p:spPr>
            <a:xfrm>
              <a:off x="0" y="2157602"/>
              <a:ext cx="3200400" cy="1363345"/>
            </a:xfrm>
            <a:custGeom>
              <a:avLst/>
              <a:gdLst/>
              <a:ahLst/>
              <a:cxnLst/>
              <a:rect l="l" t="t" r="r" b="b"/>
              <a:pathLst>
                <a:path w="3200400" h="1363345">
                  <a:moveTo>
                    <a:pt x="0" y="0"/>
                  </a:moveTo>
                  <a:lnTo>
                    <a:pt x="0" y="498348"/>
                  </a:lnTo>
                  <a:lnTo>
                    <a:pt x="8503" y="543971"/>
                  </a:lnTo>
                  <a:lnTo>
                    <a:pt x="33647" y="588785"/>
                  </a:lnTo>
                  <a:lnTo>
                    <a:pt x="59381" y="618150"/>
                  </a:lnTo>
                  <a:lnTo>
                    <a:pt x="92101" y="647061"/>
                  </a:lnTo>
                  <a:lnTo>
                    <a:pt x="131644" y="675482"/>
                  </a:lnTo>
                  <a:lnTo>
                    <a:pt x="177846" y="703376"/>
                  </a:lnTo>
                  <a:lnTo>
                    <a:pt x="230543" y="730704"/>
                  </a:lnTo>
                  <a:lnTo>
                    <a:pt x="289573" y="757431"/>
                  </a:lnTo>
                  <a:lnTo>
                    <a:pt x="354770" y="783519"/>
                  </a:lnTo>
                  <a:lnTo>
                    <a:pt x="425972" y="808930"/>
                  </a:lnTo>
                  <a:lnTo>
                    <a:pt x="463773" y="821370"/>
                  </a:lnTo>
                  <a:lnTo>
                    <a:pt x="503015" y="833627"/>
                  </a:lnTo>
                  <a:lnTo>
                    <a:pt x="543675" y="845697"/>
                  </a:lnTo>
                  <a:lnTo>
                    <a:pt x="585735" y="857574"/>
                  </a:lnTo>
                  <a:lnTo>
                    <a:pt x="629173" y="869254"/>
                  </a:lnTo>
                  <a:lnTo>
                    <a:pt x="673969" y="880732"/>
                  </a:lnTo>
                  <a:lnTo>
                    <a:pt x="720102" y="892004"/>
                  </a:lnTo>
                  <a:lnTo>
                    <a:pt x="767553" y="903065"/>
                  </a:lnTo>
                  <a:lnTo>
                    <a:pt x="816300" y="913910"/>
                  </a:lnTo>
                  <a:lnTo>
                    <a:pt x="866323" y="924535"/>
                  </a:lnTo>
                  <a:lnTo>
                    <a:pt x="917602" y="934934"/>
                  </a:lnTo>
                  <a:lnTo>
                    <a:pt x="970116" y="945105"/>
                  </a:lnTo>
                  <a:lnTo>
                    <a:pt x="1023845" y="955040"/>
                  </a:lnTo>
                  <a:lnTo>
                    <a:pt x="1078769" y="964737"/>
                  </a:lnTo>
                  <a:lnTo>
                    <a:pt x="1134866" y="974190"/>
                  </a:lnTo>
                  <a:lnTo>
                    <a:pt x="1192117" y="983395"/>
                  </a:lnTo>
                  <a:lnTo>
                    <a:pt x="1250500" y="992347"/>
                  </a:lnTo>
                  <a:lnTo>
                    <a:pt x="1309996" y="1001042"/>
                  </a:lnTo>
                  <a:lnTo>
                    <a:pt x="1370585" y="1009474"/>
                  </a:lnTo>
                  <a:lnTo>
                    <a:pt x="1432245" y="1017639"/>
                  </a:lnTo>
                  <a:lnTo>
                    <a:pt x="1494956" y="1025533"/>
                  </a:lnTo>
                  <a:lnTo>
                    <a:pt x="1558697" y="1033150"/>
                  </a:lnTo>
                  <a:lnTo>
                    <a:pt x="1623449" y="1040487"/>
                  </a:lnTo>
                  <a:lnTo>
                    <a:pt x="1689191" y="1047538"/>
                  </a:lnTo>
                  <a:lnTo>
                    <a:pt x="1755902" y="1054299"/>
                  </a:lnTo>
                  <a:lnTo>
                    <a:pt x="1823562" y="1060764"/>
                  </a:lnTo>
                  <a:lnTo>
                    <a:pt x="1892151" y="1066931"/>
                  </a:lnTo>
                  <a:lnTo>
                    <a:pt x="1961647" y="1072793"/>
                  </a:lnTo>
                  <a:lnTo>
                    <a:pt x="2032031" y="1078347"/>
                  </a:lnTo>
                  <a:lnTo>
                    <a:pt x="2103282" y="1083587"/>
                  </a:lnTo>
                  <a:lnTo>
                    <a:pt x="2175380" y="1088508"/>
                  </a:lnTo>
                  <a:lnTo>
                    <a:pt x="2248304" y="1093108"/>
                  </a:lnTo>
                  <a:lnTo>
                    <a:pt x="2322034" y="1097379"/>
                  </a:lnTo>
                  <a:lnTo>
                    <a:pt x="2396549" y="1101319"/>
                  </a:lnTo>
                  <a:lnTo>
                    <a:pt x="2471828" y="1104921"/>
                  </a:lnTo>
                  <a:lnTo>
                    <a:pt x="2547853" y="1108183"/>
                  </a:lnTo>
                  <a:lnTo>
                    <a:pt x="2624601" y="1111098"/>
                  </a:lnTo>
                  <a:lnTo>
                    <a:pt x="2702052" y="1113663"/>
                  </a:lnTo>
                  <a:lnTo>
                    <a:pt x="2702052" y="1362837"/>
                  </a:lnTo>
                  <a:lnTo>
                    <a:pt x="3200400" y="872109"/>
                  </a:lnTo>
                  <a:lnTo>
                    <a:pt x="2702052" y="366141"/>
                  </a:lnTo>
                  <a:lnTo>
                    <a:pt x="2702052" y="615314"/>
                  </a:lnTo>
                  <a:lnTo>
                    <a:pt x="2624601" y="612750"/>
                  </a:lnTo>
                  <a:lnTo>
                    <a:pt x="2547853" y="609835"/>
                  </a:lnTo>
                  <a:lnTo>
                    <a:pt x="2471828" y="606573"/>
                  </a:lnTo>
                  <a:lnTo>
                    <a:pt x="2396549" y="602971"/>
                  </a:lnTo>
                  <a:lnTo>
                    <a:pt x="2322034" y="599031"/>
                  </a:lnTo>
                  <a:lnTo>
                    <a:pt x="2248304" y="594760"/>
                  </a:lnTo>
                  <a:lnTo>
                    <a:pt x="2175380" y="590160"/>
                  </a:lnTo>
                  <a:lnTo>
                    <a:pt x="2103283" y="585239"/>
                  </a:lnTo>
                  <a:lnTo>
                    <a:pt x="2032031" y="579999"/>
                  </a:lnTo>
                  <a:lnTo>
                    <a:pt x="1961647" y="574445"/>
                  </a:lnTo>
                  <a:lnTo>
                    <a:pt x="1892151" y="568583"/>
                  </a:lnTo>
                  <a:lnTo>
                    <a:pt x="1823562" y="562416"/>
                  </a:lnTo>
                  <a:lnTo>
                    <a:pt x="1755902" y="555951"/>
                  </a:lnTo>
                  <a:lnTo>
                    <a:pt x="1689191" y="549190"/>
                  </a:lnTo>
                  <a:lnTo>
                    <a:pt x="1623449" y="542139"/>
                  </a:lnTo>
                  <a:lnTo>
                    <a:pt x="1558697" y="534802"/>
                  </a:lnTo>
                  <a:lnTo>
                    <a:pt x="1494956" y="527185"/>
                  </a:lnTo>
                  <a:lnTo>
                    <a:pt x="1432245" y="519291"/>
                  </a:lnTo>
                  <a:lnTo>
                    <a:pt x="1370585" y="511126"/>
                  </a:lnTo>
                  <a:lnTo>
                    <a:pt x="1309997" y="502694"/>
                  </a:lnTo>
                  <a:lnTo>
                    <a:pt x="1250500" y="493999"/>
                  </a:lnTo>
                  <a:lnTo>
                    <a:pt x="1192117" y="485047"/>
                  </a:lnTo>
                  <a:lnTo>
                    <a:pt x="1134866" y="475842"/>
                  </a:lnTo>
                  <a:lnTo>
                    <a:pt x="1078769" y="466389"/>
                  </a:lnTo>
                  <a:lnTo>
                    <a:pt x="1023846" y="456692"/>
                  </a:lnTo>
                  <a:lnTo>
                    <a:pt x="970117" y="446757"/>
                  </a:lnTo>
                  <a:lnTo>
                    <a:pt x="917602" y="436586"/>
                  </a:lnTo>
                  <a:lnTo>
                    <a:pt x="866324" y="426187"/>
                  </a:lnTo>
                  <a:lnTo>
                    <a:pt x="816300" y="415562"/>
                  </a:lnTo>
                  <a:lnTo>
                    <a:pt x="767553" y="404717"/>
                  </a:lnTo>
                  <a:lnTo>
                    <a:pt x="720103" y="393656"/>
                  </a:lnTo>
                  <a:lnTo>
                    <a:pt x="673969" y="382384"/>
                  </a:lnTo>
                  <a:lnTo>
                    <a:pt x="629173" y="370906"/>
                  </a:lnTo>
                  <a:lnTo>
                    <a:pt x="585735" y="359226"/>
                  </a:lnTo>
                  <a:lnTo>
                    <a:pt x="543676" y="347349"/>
                  </a:lnTo>
                  <a:lnTo>
                    <a:pt x="503015" y="335280"/>
                  </a:lnTo>
                  <a:lnTo>
                    <a:pt x="463774" y="323022"/>
                  </a:lnTo>
                  <a:lnTo>
                    <a:pt x="425972" y="310582"/>
                  </a:lnTo>
                  <a:lnTo>
                    <a:pt x="389631" y="297963"/>
                  </a:lnTo>
                  <a:lnTo>
                    <a:pt x="321411" y="272209"/>
                  </a:lnTo>
                  <a:lnTo>
                    <a:pt x="259277" y="245797"/>
                  </a:lnTo>
                  <a:lnTo>
                    <a:pt x="203393" y="218765"/>
                  </a:lnTo>
                  <a:lnTo>
                    <a:pt x="153923" y="191149"/>
                  </a:lnTo>
                  <a:lnTo>
                    <a:pt x="111030" y="162987"/>
                  </a:lnTo>
                  <a:lnTo>
                    <a:pt x="74878" y="134316"/>
                  </a:lnTo>
                  <a:lnTo>
                    <a:pt x="45631" y="105174"/>
                  </a:lnTo>
                  <a:lnTo>
                    <a:pt x="15064" y="60658"/>
                  </a:lnTo>
                  <a:lnTo>
                    <a:pt x="952" y="152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-605" y="1534667"/>
              <a:ext cx="3201035" cy="872490"/>
            </a:xfrm>
            <a:custGeom>
              <a:avLst/>
              <a:gdLst/>
              <a:ahLst/>
              <a:cxnLst/>
              <a:rect l="l" t="t" r="r" b="b"/>
              <a:pathLst>
                <a:path w="3201035" h="872489">
                  <a:moveTo>
                    <a:pt x="3201005" y="0"/>
                  </a:moveTo>
                  <a:lnTo>
                    <a:pt x="3148162" y="84"/>
                  </a:lnTo>
                  <a:lnTo>
                    <a:pt x="3042653" y="760"/>
                  </a:lnTo>
                  <a:lnTo>
                    <a:pt x="2937450" y="2110"/>
                  </a:lnTo>
                  <a:lnTo>
                    <a:pt x="2832639" y="4129"/>
                  </a:lnTo>
                  <a:lnTo>
                    <a:pt x="2728304" y="6816"/>
                  </a:lnTo>
                  <a:lnTo>
                    <a:pt x="2624528" y="10166"/>
                  </a:lnTo>
                  <a:lnTo>
                    <a:pt x="2521396" y="14177"/>
                  </a:lnTo>
                  <a:lnTo>
                    <a:pt x="2418992" y="18845"/>
                  </a:lnTo>
                  <a:lnTo>
                    <a:pt x="2317400" y="24168"/>
                  </a:lnTo>
                  <a:lnTo>
                    <a:pt x="2216706" y="30143"/>
                  </a:lnTo>
                  <a:lnTo>
                    <a:pt x="2116992" y="36765"/>
                  </a:lnTo>
                  <a:lnTo>
                    <a:pt x="2018344" y="44033"/>
                  </a:lnTo>
                  <a:lnTo>
                    <a:pt x="1920845" y="51943"/>
                  </a:lnTo>
                  <a:lnTo>
                    <a:pt x="1845555" y="58563"/>
                  </a:lnTo>
                  <a:lnTo>
                    <a:pt x="1771567" y="65513"/>
                  </a:lnTo>
                  <a:lnTo>
                    <a:pt x="1698895" y="72786"/>
                  </a:lnTo>
                  <a:lnTo>
                    <a:pt x="1627549" y="80376"/>
                  </a:lnTo>
                  <a:lnTo>
                    <a:pt x="1557545" y="88276"/>
                  </a:lnTo>
                  <a:lnTo>
                    <a:pt x="1488895" y="96481"/>
                  </a:lnTo>
                  <a:lnTo>
                    <a:pt x="1421611" y="104983"/>
                  </a:lnTo>
                  <a:lnTo>
                    <a:pt x="1355707" y="113776"/>
                  </a:lnTo>
                  <a:lnTo>
                    <a:pt x="1291196" y="122854"/>
                  </a:lnTo>
                  <a:lnTo>
                    <a:pt x="1228090" y="132210"/>
                  </a:lnTo>
                  <a:lnTo>
                    <a:pt x="1166404" y="141837"/>
                  </a:lnTo>
                  <a:lnTo>
                    <a:pt x="1106149" y="151730"/>
                  </a:lnTo>
                  <a:lnTo>
                    <a:pt x="1047338" y="161882"/>
                  </a:lnTo>
                  <a:lnTo>
                    <a:pt x="989986" y="172287"/>
                  </a:lnTo>
                  <a:lnTo>
                    <a:pt x="934104" y="182937"/>
                  </a:lnTo>
                  <a:lnTo>
                    <a:pt x="879705" y="193827"/>
                  </a:lnTo>
                  <a:lnTo>
                    <a:pt x="826803" y="204950"/>
                  </a:lnTo>
                  <a:lnTo>
                    <a:pt x="775411" y="216300"/>
                  </a:lnTo>
                  <a:lnTo>
                    <a:pt x="725541" y="227871"/>
                  </a:lnTo>
                  <a:lnTo>
                    <a:pt x="677207" y="239655"/>
                  </a:lnTo>
                  <a:lnTo>
                    <a:pt x="630422" y="251646"/>
                  </a:lnTo>
                  <a:lnTo>
                    <a:pt x="585198" y="263838"/>
                  </a:lnTo>
                  <a:lnTo>
                    <a:pt x="541548" y="276225"/>
                  </a:lnTo>
                  <a:lnTo>
                    <a:pt x="499486" y="288800"/>
                  </a:lnTo>
                  <a:lnTo>
                    <a:pt x="459025" y="301557"/>
                  </a:lnTo>
                  <a:lnTo>
                    <a:pt x="420177" y="314489"/>
                  </a:lnTo>
                  <a:lnTo>
                    <a:pt x="382955" y="327589"/>
                  </a:lnTo>
                  <a:lnTo>
                    <a:pt x="313443" y="354271"/>
                  </a:lnTo>
                  <a:lnTo>
                    <a:pt x="250592" y="381550"/>
                  </a:lnTo>
                  <a:lnTo>
                    <a:pt x="194507" y="409376"/>
                  </a:lnTo>
                  <a:lnTo>
                    <a:pt x="145291" y="437697"/>
                  </a:lnTo>
                  <a:lnTo>
                    <a:pt x="103049" y="466460"/>
                  </a:lnTo>
                  <a:lnTo>
                    <a:pt x="67883" y="495616"/>
                  </a:lnTo>
                  <a:lnTo>
                    <a:pt x="39898" y="525112"/>
                  </a:lnTo>
                  <a:lnTo>
                    <a:pt x="11612" y="569881"/>
                  </a:lnTo>
                  <a:lnTo>
                    <a:pt x="67" y="615125"/>
                  </a:lnTo>
                  <a:lnTo>
                    <a:pt x="0" y="630283"/>
                  </a:lnTo>
                  <a:lnTo>
                    <a:pt x="1844" y="645467"/>
                  </a:lnTo>
                  <a:lnTo>
                    <a:pt x="18980" y="691119"/>
                  </a:lnTo>
                  <a:lnTo>
                    <a:pt x="53792" y="736782"/>
                  </a:lnTo>
                  <a:lnTo>
                    <a:pt x="86993" y="767146"/>
                  </a:lnTo>
                  <a:lnTo>
                    <a:pt x="128309" y="797386"/>
                  </a:lnTo>
                  <a:lnTo>
                    <a:pt x="177845" y="827451"/>
                  </a:lnTo>
                  <a:lnTo>
                    <a:pt x="235704" y="857290"/>
                  </a:lnTo>
                  <a:lnTo>
                    <a:pt x="267788" y="872109"/>
                  </a:lnTo>
                  <a:lnTo>
                    <a:pt x="294222" y="860632"/>
                  </a:lnTo>
                  <a:lnTo>
                    <a:pt x="321748" y="849296"/>
                  </a:lnTo>
                  <a:lnTo>
                    <a:pt x="380017" y="827053"/>
                  </a:lnTo>
                  <a:lnTo>
                    <a:pt x="442473" y="805395"/>
                  </a:lnTo>
                  <a:lnTo>
                    <a:pt x="508994" y="784338"/>
                  </a:lnTo>
                  <a:lnTo>
                    <a:pt x="579458" y="763897"/>
                  </a:lnTo>
                  <a:lnTo>
                    <a:pt x="653742" y="744088"/>
                  </a:lnTo>
                  <a:lnTo>
                    <a:pt x="692279" y="734425"/>
                  </a:lnTo>
                  <a:lnTo>
                    <a:pt x="731726" y="724926"/>
                  </a:lnTo>
                  <a:lnTo>
                    <a:pt x="772066" y="715593"/>
                  </a:lnTo>
                  <a:lnTo>
                    <a:pt x="813286" y="706427"/>
                  </a:lnTo>
                  <a:lnTo>
                    <a:pt x="855370" y="697431"/>
                  </a:lnTo>
                  <a:lnTo>
                    <a:pt x="898302" y="688606"/>
                  </a:lnTo>
                  <a:lnTo>
                    <a:pt x="942067" y="679955"/>
                  </a:lnTo>
                  <a:lnTo>
                    <a:pt x="986651" y="671479"/>
                  </a:lnTo>
                  <a:lnTo>
                    <a:pt x="1032037" y="663181"/>
                  </a:lnTo>
                  <a:lnTo>
                    <a:pt x="1078211" y="655061"/>
                  </a:lnTo>
                  <a:lnTo>
                    <a:pt x="1125157" y="647123"/>
                  </a:lnTo>
                  <a:lnTo>
                    <a:pt x="1172860" y="639368"/>
                  </a:lnTo>
                  <a:lnTo>
                    <a:pt x="1221305" y="631798"/>
                  </a:lnTo>
                  <a:lnTo>
                    <a:pt x="1270477" y="624415"/>
                  </a:lnTo>
                  <a:lnTo>
                    <a:pt x="1320360" y="617221"/>
                  </a:lnTo>
                  <a:lnTo>
                    <a:pt x="1370939" y="610217"/>
                  </a:lnTo>
                  <a:lnTo>
                    <a:pt x="1422199" y="603407"/>
                  </a:lnTo>
                  <a:lnTo>
                    <a:pt x="1474125" y="596791"/>
                  </a:lnTo>
                  <a:lnTo>
                    <a:pt x="1526701" y="590372"/>
                  </a:lnTo>
                  <a:lnTo>
                    <a:pt x="1579912" y="584152"/>
                  </a:lnTo>
                  <a:lnTo>
                    <a:pt x="1633743" y="578132"/>
                  </a:lnTo>
                  <a:lnTo>
                    <a:pt x="1688179" y="572314"/>
                  </a:lnTo>
                  <a:lnTo>
                    <a:pt x="1743204" y="566701"/>
                  </a:lnTo>
                  <a:lnTo>
                    <a:pt x="1798803" y="561294"/>
                  </a:lnTo>
                  <a:lnTo>
                    <a:pt x="1854961" y="556096"/>
                  </a:lnTo>
                  <a:lnTo>
                    <a:pt x="1911663" y="551108"/>
                  </a:lnTo>
                  <a:lnTo>
                    <a:pt x="1968894" y="546332"/>
                  </a:lnTo>
                  <a:lnTo>
                    <a:pt x="2084879" y="537424"/>
                  </a:lnTo>
                  <a:lnTo>
                    <a:pt x="2202795" y="529388"/>
                  </a:lnTo>
                  <a:lnTo>
                    <a:pt x="2322520" y="522239"/>
                  </a:lnTo>
                  <a:lnTo>
                    <a:pt x="2443932" y="515994"/>
                  </a:lnTo>
                  <a:lnTo>
                    <a:pt x="2566910" y="510666"/>
                  </a:lnTo>
                  <a:lnTo>
                    <a:pt x="2691330" y="506273"/>
                  </a:lnTo>
                  <a:lnTo>
                    <a:pt x="2817072" y="502829"/>
                  </a:lnTo>
                  <a:lnTo>
                    <a:pt x="2944013" y="500350"/>
                  </a:lnTo>
                  <a:lnTo>
                    <a:pt x="3072031" y="498851"/>
                  </a:lnTo>
                  <a:lnTo>
                    <a:pt x="3201005" y="498348"/>
                  </a:lnTo>
                  <a:lnTo>
                    <a:pt x="3201005" y="0"/>
                  </a:lnTo>
                  <a:close/>
                </a:path>
              </a:pathLst>
            </a:custGeom>
            <a:solidFill>
              <a:srgbClr val="4BA3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0" y="1534667"/>
              <a:ext cx="3200400" cy="1986280"/>
            </a:xfrm>
            <a:custGeom>
              <a:avLst/>
              <a:gdLst/>
              <a:ahLst/>
              <a:cxnLst/>
              <a:rect l="l" t="t" r="r" b="b"/>
              <a:pathLst>
                <a:path w="3200400" h="1986279">
                  <a:moveTo>
                    <a:pt x="0" y="622935"/>
                  </a:moveTo>
                  <a:lnTo>
                    <a:pt x="8504" y="668558"/>
                  </a:lnTo>
                  <a:lnTo>
                    <a:pt x="33647" y="713372"/>
                  </a:lnTo>
                  <a:lnTo>
                    <a:pt x="59381" y="742737"/>
                  </a:lnTo>
                  <a:lnTo>
                    <a:pt x="92102" y="771648"/>
                  </a:lnTo>
                  <a:lnTo>
                    <a:pt x="131644" y="800069"/>
                  </a:lnTo>
                  <a:lnTo>
                    <a:pt x="177846" y="827963"/>
                  </a:lnTo>
                  <a:lnTo>
                    <a:pt x="230544" y="855291"/>
                  </a:lnTo>
                  <a:lnTo>
                    <a:pt x="289573" y="882018"/>
                  </a:lnTo>
                  <a:lnTo>
                    <a:pt x="354770" y="908106"/>
                  </a:lnTo>
                  <a:lnTo>
                    <a:pt x="425972" y="933517"/>
                  </a:lnTo>
                  <a:lnTo>
                    <a:pt x="463774" y="945957"/>
                  </a:lnTo>
                  <a:lnTo>
                    <a:pt x="503015" y="958215"/>
                  </a:lnTo>
                  <a:lnTo>
                    <a:pt x="543676" y="970284"/>
                  </a:lnTo>
                  <a:lnTo>
                    <a:pt x="585735" y="982161"/>
                  </a:lnTo>
                  <a:lnTo>
                    <a:pt x="629173" y="993841"/>
                  </a:lnTo>
                  <a:lnTo>
                    <a:pt x="673969" y="1005319"/>
                  </a:lnTo>
                  <a:lnTo>
                    <a:pt x="720103" y="1016591"/>
                  </a:lnTo>
                  <a:lnTo>
                    <a:pt x="767553" y="1027652"/>
                  </a:lnTo>
                  <a:lnTo>
                    <a:pt x="816300" y="1038497"/>
                  </a:lnTo>
                  <a:lnTo>
                    <a:pt x="866324" y="1049122"/>
                  </a:lnTo>
                  <a:lnTo>
                    <a:pt x="917602" y="1059521"/>
                  </a:lnTo>
                  <a:lnTo>
                    <a:pt x="970117" y="1069692"/>
                  </a:lnTo>
                  <a:lnTo>
                    <a:pt x="1023846" y="1079627"/>
                  </a:lnTo>
                  <a:lnTo>
                    <a:pt x="1078769" y="1089324"/>
                  </a:lnTo>
                  <a:lnTo>
                    <a:pt x="1134866" y="1098777"/>
                  </a:lnTo>
                  <a:lnTo>
                    <a:pt x="1192117" y="1107982"/>
                  </a:lnTo>
                  <a:lnTo>
                    <a:pt x="1250500" y="1116934"/>
                  </a:lnTo>
                  <a:lnTo>
                    <a:pt x="1309997" y="1125629"/>
                  </a:lnTo>
                  <a:lnTo>
                    <a:pt x="1370585" y="1134061"/>
                  </a:lnTo>
                  <a:lnTo>
                    <a:pt x="1432245" y="1142226"/>
                  </a:lnTo>
                  <a:lnTo>
                    <a:pt x="1494956" y="1150120"/>
                  </a:lnTo>
                  <a:lnTo>
                    <a:pt x="1558697" y="1157737"/>
                  </a:lnTo>
                  <a:lnTo>
                    <a:pt x="1623449" y="1165074"/>
                  </a:lnTo>
                  <a:lnTo>
                    <a:pt x="1689191" y="1172125"/>
                  </a:lnTo>
                  <a:lnTo>
                    <a:pt x="1755902" y="1178886"/>
                  </a:lnTo>
                  <a:lnTo>
                    <a:pt x="1823562" y="1185351"/>
                  </a:lnTo>
                  <a:lnTo>
                    <a:pt x="1892151" y="1191518"/>
                  </a:lnTo>
                  <a:lnTo>
                    <a:pt x="1961647" y="1197380"/>
                  </a:lnTo>
                  <a:lnTo>
                    <a:pt x="2032031" y="1202934"/>
                  </a:lnTo>
                  <a:lnTo>
                    <a:pt x="2103283" y="1208174"/>
                  </a:lnTo>
                  <a:lnTo>
                    <a:pt x="2175380" y="1213095"/>
                  </a:lnTo>
                  <a:lnTo>
                    <a:pt x="2248304" y="1217695"/>
                  </a:lnTo>
                  <a:lnTo>
                    <a:pt x="2322034" y="1221966"/>
                  </a:lnTo>
                  <a:lnTo>
                    <a:pt x="2396549" y="1225906"/>
                  </a:lnTo>
                  <a:lnTo>
                    <a:pt x="2471828" y="1229508"/>
                  </a:lnTo>
                  <a:lnTo>
                    <a:pt x="2547853" y="1232770"/>
                  </a:lnTo>
                  <a:lnTo>
                    <a:pt x="2624601" y="1235685"/>
                  </a:lnTo>
                  <a:lnTo>
                    <a:pt x="2702052" y="1238250"/>
                  </a:lnTo>
                  <a:lnTo>
                    <a:pt x="2702052" y="989076"/>
                  </a:lnTo>
                  <a:lnTo>
                    <a:pt x="3200400" y="1495044"/>
                  </a:lnTo>
                  <a:lnTo>
                    <a:pt x="2702052" y="1985772"/>
                  </a:lnTo>
                  <a:lnTo>
                    <a:pt x="2702052" y="1736598"/>
                  </a:lnTo>
                  <a:lnTo>
                    <a:pt x="2624601" y="1734033"/>
                  </a:lnTo>
                  <a:lnTo>
                    <a:pt x="2547853" y="1731118"/>
                  </a:lnTo>
                  <a:lnTo>
                    <a:pt x="2471828" y="1727856"/>
                  </a:lnTo>
                  <a:lnTo>
                    <a:pt x="2396549" y="1724254"/>
                  </a:lnTo>
                  <a:lnTo>
                    <a:pt x="2322034" y="1720314"/>
                  </a:lnTo>
                  <a:lnTo>
                    <a:pt x="2248304" y="1716043"/>
                  </a:lnTo>
                  <a:lnTo>
                    <a:pt x="2175380" y="1711443"/>
                  </a:lnTo>
                  <a:lnTo>
                    <a:pt x="2103282" y="1706522"/>
                  </a:lnTo>
                  <a:lnTo>
                    <a:pt x="2032031" y="1701282"/>
                  </a:lnTo>
                  <a:lnTo>
                    <a:pt x="1961647" y="1695728"/>
                  </a:lnTo>
                  <a:lnTo>
                    <a:pt x="1892151" y="1689866"/>
                  </a:lnTo>
                  <a:lnTo>
                    <a:pt x="1823562" y="1683699"/>
                  </a:lnTo>
                  <a:lnTo>
                    <a:pt x="1755902" y="1677234"/>
                  </a:lnTo>
                  <a:lnTo>
                    <a:pt x="1689191" y="1670473"/>
                  </a:lnTo>
                  <a:lnTo>
                    <a:pt x="1623449" y="1663422"/>
                  </a:lnTo>
                  <a:lnTo>
                    <a:pt x="1558697" y="1656085"/>
                  </a:lnTo>
                  <a:lnTo>
                    <a:pt x="1494956" y="1648468"/>
                  </a:lnTo>
                  <a:lnTo>
                    <a:pt x="1432245" y="1640574"/>
                  </a:lnTo>
                  <a:lnTo>
                    <a:pt x="1370585" y="1632409"/>
                  </a:lnTo>
                  <a:lnTo>
                    <a:pt x="1309996" y="1623977"/>
                  </a:lnTo>
                  <a:lnTo>
                    <a:pt x="1250500" y="1615282"/>
                  </a:lnTo>
                  <a:lnTo>
                    <a:pt x="1192117" y="1606330"/>
                  </a:lnTo>
                  <a:lnTo>
                    <a:pt x="1134866" y="1597125"/>
                  </a:lnTo>
                  <a:lnTo>
                    <a:pt x="1078769" y="1587672"/>
                  </a:lnTo>
                  <a:lnTo>
                    <a:pt x="1023845" y="1577975"/>
                  </a:lnTo>
                  <a:lnTo>
                    <a:pt x="970116" y="1568040"/>
                  </a:lnTo>
                  <a:lnTo>
                    <a:pt x="917602" y="1557869"/>
                  </a:lnTo>
                  <a:lnTo>
                    <a:pt x="866323" y="1547470"/>
                  </a:lnTo>
                  <a:lnTo>
                    <a:pt x="816300" y="1536845"/>
                  </a:lnTo>
                  <a:lnTo>
                    <a:pt x="767553" y="1526000"/>
                  </a:lnTo>
                  <a:lnTo>
                    <a:pt x="720102" y="1514939"/>
                  </a:lnTo>
                  <a:lnTo>
                    <a:pt x="673969" y="1503667"/>
                  </a:lnTo>
                  <a:lnTo>
                    <a:pt x="629173" y="1492189"/>
                  </a:lnTo>
                  <a:lnTo>
                    <a:pt x="585735" y="1480509"/>
                  </a:lnTo>
                  <a:lnTo>
                    <a:pt x="543675" y="1468632"/>
                  </a:lnTo>
                  <a:lnTo>
                    <a:pt x="503015" y="1456562"/>
                  </a:lnTo>
                  <a:lnTo>
                    <a:pt x="463773" y="1444305"/>
                  </a:lnTo>
                  <a:lnTo>
                    <a:pt x="425972" y="1431865"/>
                  </a:lnTo>
                  <a:lnTo>
                    <a:pt x="389631" y="1419246"/>
                  </a:lnTo>
                  <a:lnTo>
                    <a:pt x="321410" y="1393492"/>
                  </a:lnTo>
                  <a:lnTo>
                    <a:pt x="259277" y="1367080"/>
                  </a:lnTo>
                  <a:lnTo>
                    <a:pt x="203393" y="1340048"/>
                  </a:lnTo>
                  <a:lnTo>
                    <a:pt x="153923" y="1312432"/>
                  </a:lnTo>
                  <a:lnTo>
                    <a:pt x="111030" y="1284270"/>
                  </a:lnTo>
                  <a:lnTo>
                    <a:pt x="74878" y="1255599"/>
                  </a:lnTo>
                  <a:lnTo>
                    <a:pt x="45630" y="1226457"/>
                  </a:lnTo>
                  <a:lnTo>
                    <a:pt x="15063" y="1181941"/>
                  </a:lnTo>
                  <a:lnTo>
                    <a:pt x="951" y="1136573"/>
                  </a:lnTo>
                  <a:lnTo>
                    <a:pt x="0" y="1121283"/>
                  </a:lnTo>
                  <a:lnTo>
                    <a:pt x="0" y="622935"/>
                  </a:lnTo>
                  <a:lnTo>
                    <a:pt x="7809" y="579076"/>
                  </a:lnTo>
                  <a:lnTo>
                    <a:pt x="30889" y="536037"/>
                  </a:lnTo>
                  <a:lnTo>
                    <a:pt x="68722" y="493917"/>
                  </a:lnTo>
                  <a:lnTo>
                    <a:pt x="101884" y="466399"/>
                  </a:lnTo>
                  <a:lnTo>
                    <a:pt x="141219" y="439364"/>
                  </a:lnTo>
                  <a:lnTo>
                    <a:pt x="186573" y="412842"/>
                  </a:lnTo>
                  <a:lnTo>
                    <a:pt x="237793" y="386864"/>
                  </a:lnTo>
                  <a:lnTo>
                    <a:pt x="294724" y="361459"/>
                  </a:lnTo>
                  <a:lnTo>
                    <a:pt x="357213" y="336658"/>
                  </a:lnTo>
                  <a:lnTo>
                    <a:pt x="425106" y="312489"/>
                  </a:lnTo>
                  <a:lnTo>
                    <a:pt x="498251" y="288984"/>
                  </a:lnTo>
                  <a:lnTo>
                    <a:pt x="536744" y="277489"/>
                  </a:lnTo>
                  <a:lnTo>
                    <a:pt x="576492" y="266172"/>
                  </a:lnTo>
                  <a:lnTo>
                    <a:pt x="617476" y="255035"/>
                  </a:lnTo>
                  <a:lnTo>
                    <a:pt x="659677" y="244082"/>
                  </a:lnTo>
                  <a:lnTo>
                    <a:pt x="703075" y="233318"/>
                  </a:lnTo>
                  <a:lnTo>
                    <a:pt x="747651" y="222746"/>
                  </a:lnTo>
                  <a:lnTo>
                    <a:pt x="793387" y="212369"/>
                  </a:lnTo>
                  <a:lnTo>
                    <a:pt x="840262" y="202192"/>
                  </a:lnTo>
                  <a:lnTo>
                    <a:pt x="888258" y="192218"/>
                  </a:lnTo>
                  <a:lnTo>
                    <a:pt x="937355" y="182451"/>
                  </a:lnTo>
                  <a:lnTo>
                    <a:pt x="987535" y="172894"/>
                  </a:lnTo>
                  <a:lnTo>
                    <a:pt x="1038777" y="163552"/>
                  </a:lnTo>
                  <a:lnTo>
                    <a:pt x="1091064" y="154428"/>
                  </a:lnTo>
                  <a:lnTo>
                    <a:pt x="1144374" y="145526"/>
                  </a:lnTo>
                  <a:lnTo>
                    <a:pt x="1198691" y="136850"/>
                  </a:lnTo>
                  <a:lnTo>
                    <a:pt x="1253993" y="128402"/>
                  </a:lnTo>
                  <a:lnTo>
                    <a:pt x="1310262" y="120188"/>
                  </a:lnTo>
                  <a:lnTo>
                    <a:pt x="1367479" y="112211"/>
                  </a:lnTo>
                  <a:lnTo>
                    <a:pt x="1425625" y="104474"/>
                  </a:lnTo>
                  <a:lnTo>
                    <a:pt x="1484680" y="96982"/>
                  </a:lnTo>
                  <a:lnTo>
                    <a:pt x="1544625" y="89737"/>
                  </a:lnTo>
                  <a:lnTo>
                    <a:pt x="1605441" y="82744"/>
                  </a:lnTo>
                  <a:lnTo>
                    <a:pt x="1667108" y="76007"/>
                  </a:lnTo>
                  <a:lnTo>
                    <a:pt x="1729608" y="69529"/>
                  </a:lnTo>
                  <a:lnTo>
                    <a:pt x="1792922" y="63314"/>
                  </a:lnTo>
                  <a:lnTo>
                    <a:pt x="1857029" y="57366"/>
                  </a:lnTo>
                  <a:lnTo>
                    <a:pt x="1921911" y="51688"/>
                  </a:lnTo>
                  <a:lnTo>
                    <a:pt x="1987550" y="46285"/>
                  </a:lnTo>
                  <a:lnTo>
                    <a:pt x="2053924" y="41159"/>
                  </a:lnTo>
                  <a:lnTo>
                    <a:pt x="2121016" y="36315"/>
                  </a:lnTo>
                  <a:lnTo>
                    <a:pt x="2188805" y="31757"/>
                  </a:lnTo>
                  <a:lnTo>
                    <a:pt x="2257274" y="27487"/>
                  </a:lnTo>
                  <a:lnTo>
                    <a:pt x="2326402" y="23511"/>
                  </a:lnTo>
                  <a:lnTo>
                    <a:pt x="2396171" y="19831"/>
                  </a:lnTo>
                  <a:lnTo>
                    <a:pt x="2466561" y="16451"/>
                  </a:lnTo>
                  <a:lnTo>
                    <a:pt x="2537553" y="13376"/>
                  </a:lnTo>
                  <a:lnTo>
                    <a:pt x="2609127" y="10608"/>
                  </a:lnTo>
                  <a:lnTo>
                    <a:pt x="2681265" y="8153"/>
                  </a:lnTo>
                  <a:lnTo>
                    <a:pt x="2753948" y="6012"/>
                  </a:lnTo>
                  <a:lnTo>
                    <a:pt x="2827156" y="4190"/>
                  </a:lnTo>
                  <a:lnTo>
                    <a:pt x="2900870" y="2692"/>
                  </a:lnTo>
                  <a:lnTo>
                    <a:pt x="2975070" y="1519"/>
                  </a:lnTo>
                  <a:lnTo>
                    <a:pt x="3049738" y="678"/>
                  </a:lnTo>
                  <a:lnTo>
                    <a:pt x="3124855" y="170"/>
                  </a:lnTo>
                  <a:lnTo>
                    <a:pt x="3200400" y="0"/>
                  </a:lnTo>
                  <a:lnTo>
                    <a:pt x="3200400" y="498348"/>
                  </a:lnTo>
                  <a:lnTo>
                    <a:pt x="3135801" y="498474"/>
                  </a:lnTo>
                  <a:lnTo>
                    <a:pt x="3071426" y="498851"/>
                  </a:lnTo>
                  <a:lnTo>
                    <a:pt x="3007290" y="499477"/>
                  </a:lnTo>
                  <a:lnTo>
                    <a:pt x="2943408" y="500350"/>
                  </a:lnTo>
                  <a:lnTo>
                    <a:pt x="2879795" y="501468"/>
                  </a:lnTo>
                  <a:lnTo>
                    <a:pt x="2816467" y="502829"/>
                  </a:lnTo>
                  <a:lnTo>
                    <a:pt x="2753439" y="504431"/>
                  </a:lnTo>
                  <a:lnTo>
                    <a:pt x="2690725" y="506273"/>
                  </a:lnTo>
                  <a:lnTo>
                    <a:pt x="2628342" y="508352"/>
                  </a:lnTo>
                  <a:lnTo>
                    <a:pt x="2566305" y="510666"/>
                  </a:lnTo>
                  <a:lnTo>
                    <a:pt x="2504628" y="513214"/>
                  </a:lnTo>
                  <a:lnTo>
                    <a:pt x="2443328" y="515994"/>
                  </a:lnTo>
                  <a:lnTo>
                    <a:pt x="2382418" y="519003"/>
                  </a:lnTo>
                  <a:lnTo>
                    <a:pt x="2321915" y="522239"/>
                  </a:lnTo>
                  <a:lnTo>
                    <a:pt x="2261834" y="525702"/>
                  </a:lnTo>
                  <a:lnTo>
                    <a:pt x="2202190" y="529388"/>
                  </a:lnTo>
                  <a:lnTo>
                    <a:pt x="2142998" y="533296"/>
                  </a:lnTo>
                  <a:lnTo>
                    <a:pt x="2084274" y="537424"/>
                  </a:lnTo>
                  <a:lnTo>
                    <a:pt x="2026033" y="541770"/>
                  </a:lnTo>
                  <a:lnTo>
                    <a:pt x="1968289" y="546332"/>
                  </a:lnTo>
                  <a:lnTo>
                    <a:pt x="1911058" y="551108"/>
                  </a:lnTo>
                  <a:lnTo>
                    <a:pt x="1854356" y="556096"/>
                  </a:lnTo>
                  <a:lnTo>
                    <a:pt x="1798198" y="561294"/>
                  </a:lnTo>
                  <a:lnTo>
                    <a:pt x="1742599" y="566701"/>
                  </a:lnTo>
                  <a:lnTo>
                    <a:pt x="1687574" y="572314"/>
                  </a:lnTo>
                  <a:lnTo>
                    <a:pt x="1633138" y="578132"/>
                  </a:lnTo>
                  <a:lnTo>
                    <a:pt x="1579307" y="584152"/>
                  </a:lnTo>
                  <a:lnTo>
                    <a:pt x="1526096" y="590372"/>
                  </a:lnTo>
                  <a:lnTo>
                    <a:pt x="1473520" y="596791"/>
                  </a:lnTo>
                  <a:lnTo>
                    <a:pt x="1421594" y="603407"/>
                  </a:lnTo>
                  <a:lnTo>
                    <a:pt x="1370334" y="610217"/>
                  </a:lnTo>
                  <a:lnTo>
                    <a:pt x="1319755" y="617221"/>
                  </a:lnTo>
                  <a:lnTo>
                    <a:pt x="1269872" y="624415"/>
                  </a:lnTo>
                  <a:lnTo>
                    <a:pt x="1220700" y="631798"/>
                  </a:lnTo>
                  <a:lnTo>
                    <a:pt x="1172255" y="639368"/>
                  </a:lnTo>
                  <a:lnTo>
                    <a:pt x="1124552" y="647123"/>
                  </a:lnTo>
                  <a:lnTo>
                    <a:pt x="1077606" y="655061"/>
                  </a:lnTo>
                  <a:lnTo>
                    <a:pt x="1031432" y="663181"/>
                  </a:lnTo>
                  <a:lnTo>
                    <a:pt x="986046" y="671479"/>
                  </a:lnTo>
                  <a:lnTo>
                    <a:pt x="941462" y="679955"/>
                  </a:lnTo>
                  <a:lnTo>
                    <a:pt x="897697" y="688606"/>
                  </a:lnTo>
                  <a:lnTo>
                    <a:pt x="854765" y="697431"/>
                  </a:lnTo>
                  <a:lnTo>
                    <a:pt x="812681" y="706427"/>
                  </a:lnTo>
                  <a:lnTo>
                    <a:pt x="771462" y="715593"/>
                  </a:lnTo>
                  <a:lnTo>
                    <a:pt x="731121" y="724926"/>
                  </a:lnTo>
                  <a:lnTo>
                    <a:pt x="691674" y="734425"/>
                  </a:lnTo>
                  <a:lnTo>
                    <a:pt x="653137" y="744088"/>
                  </a:lnTo>
                  <a:lnTo>
                    <a:pt x="615525" y="753913"/>
                  </a:lnTo>
                  <a:lnTo>
                    <a:pt x="543136" y="774040"/>
                  </a:lnTo>
                  <a:lnTo>
                    <a:pt x="474628" y="794790"/>
                  </a:lnTo>
                  <a:lnTo>
                    <a:pt x="410125" y="816150"/>
                  </a:lnTo>
                  <a:lnTo>
                    <a:pt x="349747" y="838102"/>
                  </a:lnTo>
                  <a:lnTo>
                    <a:pt x="293617" y="860632"/>
                  </a:lnTo>
                  <a:lnTo>
                    <a:pt x="267183" y="872109"/>
                  </a:lnTo>
                </a:path>
              </a:pathLst>
            </a:custGeom>
            <a:ln w="15239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898635" y="2368041"/>
              <a:ext cx="3184525" cy="1064895"/>
            </a:xfrm>
            <a:custGeom>
              <a:avLst/>
              <a:gdLst/>
              <a:ahLst/>
              <a:cxnLst/>
              <a:rect l="l" t="t" r="r" b="b"/>
              <a:pathLst>
                <a:path w="3184525" h="1064895">
                  <a:moveTo>
                    <a:pt x="2917825" y="0"/>
                  </a:moveTo>
                  <a:lnTo>
                    <a:pt x="2861837" y="22689"/>
                  </a:lnTo>
                  <a:lnTo>
                    <a:pt x="2801140" y="44807"/>
                  </a:lnTo>
                  <a:lnTo>
                    <a:pt x="2735866" y="66336"/>
                  </a:lnTo>
                  <a:lnTo>
                    <a:pt x="2666147" y="87255"/>
                  </a:lnTo>
                  <a:lnTo>
                    <a:pt x="2592116" y="107546"/>
                  </a:lnTo>
                  <a:lnTo>
                    <a:pt x="2553525" y="117450"/>
                  </a:lnTo>
                  <a:lnTo>
                    <a:pt x="2513906" y="127190"/>
                  </a:lnTo>
                  <a:lnTo>
                    <a:pt x="2473274" y="136763"/>
                  </a:lnTo>
                  <a:lnTo>
                    <a:pt x="2431648" y="146168"/>
                  </a:lnTo>
                  <a:lnTo>
                    <a:pt x="2389042" y="155401"/>
                  </a:lnTo>
                  <a:lnTo>
                    <a:pt x="2345475" y="164461"/>
                  </a:lnTo>
                  <a:lnTo>
                    <a:pt x="2300961" y="173345"/>
                  </a:lnTo>
                  <a:lnTo>
                    <a:pt x="2255519" y="182050"/>
                  </a:lnTo>
                  <a:lnTo>
                    <a:pt x="2209164" y="190575"/>
                  </a:lnTo>
                  <a:lnTo>
                    <a:pt x="2161913" y="198916"/>
                  </a:lnTo>
                  <a:lnTo>
                    <a:pt x="2113782" y="207072"/>
                  </a:lnTo>
                  <a:lnTo>
                    <a:pt x="2064789" y="215041"/>
                  </a:lnTo>
                  <a:lnTo>
                    <a:pt x="2014949" y="222819"/>
                  </a:lnTo>
                  <a:lnTo>
                    <a:pt x="1964279" y="230404"/>
                  </a:lnTo>
                  <a:lnTo>
                    <a:pt x="1912797" y="237795"/>
                  </a:lnTo>
                  <a:lnTo>
                    <a:pt x="1860517" y="244988"/>
                  </a:lnTo>
                  <a:lnTo>
                    <a:pt x="1807457" y="251981"/>
                  </a:lnTo>
                  <a:lnTo>
                    <a:pt x="1753634" y="258773"/>
                  </a:lnTo>
                  <a:lnTo>
                    <a:pt x="1699063" y="265360"/>
                  </a:lnTo>
                  <a:lnTo>
                    <a:pt x="1643762" y="271740"/>
                  </a:lnTo>
                  <a:lnTo>
                    <a:pt x="1587747" y="277911"/>
                  </a:lnTo>
                  <a:lnTo>
                    <a:pt x="1531034" y="283871"/>
                  </a:lnTo>
                  <a:lnTo>
                    <a:pt x="1473641" y="289616"/>
                  </a:lnTo>
                  <a:lnTo>
                    <a:pt x="1415583" y="295146"/>
                  </a:lnTo>
                  <a:lnTo>
                    <a:pt x="1356878" y="300456"/>
                  </a:lnTo>
                  <a:lnTo>
                    <a:pt x="1297541" y="305546"/>
                  </a:lnTo>
                  <a:lnTo>
                    <a:pt x="1237590" y="310412"/>
                  </a:lnTo>
                  <a:lnTo>
                    <a:pt x="1177040" y="315053"/>
                  </a:lnTo>
                  <a:lnTo>
                    <a:pt x="1115909" y="319465"/>
                  </a:lnTo>
                  <a:lnTo>
                    <a:pt x="1054213" y="323647"/>
                  </a:lnTo>
                  <a:lnTo>
                    <a:pt x="991968" y="327596"/>
                  </a:lnTo>
                  <a:lnTo>
                    <a:pt x="929191" y="331310"/>
                  </a:lnTo>
                  <a:lnTo>
                    <a:pt x="865899" y="334786"/>
                  </a:lnTo>
                  <a:lnTo>
                    <a:pt x="802108" y="338022"/>
                  </a:lnTo>
                  <a:lnTo>
                    <a:pt x="737835" y="341016"/>
                  </a:lnTo>
                  <a:lnTo>
                    <a:pt x="673096" y="343765"/>
                  </a:lnTo>
                  <a:lnTo>
                    <a:pt x="607907" y="346266"/>
                  </a:lnTo>
                  <a:lnTo>
                    <a:pt x="542287" y="348519"/>
                  </a:lnTo>
                  <a:lnTo>
                    <a:pt x="476250" y="350520"/>
                  </a:lnTo>
                  <a:lnTo>
                    <a:pt x="476250" y="112395"/>
                  </a:lnTo>
                  <a:lnTo>
                    <a:pt x="0" y="595376"/>
                  </a:lnTo>
                  <a:lnTo>
                    <a:pt x="476250" y="1064895"/>
                  </a:lnTo>
                  <a:lnTo>
                    <a:pt x="476250" y="826770"/>
                  </a:lnTo>
                  <a:lnTo>
                    <a:pt x="578897" y="823550"/>
                  </a:lnTo>
                  <a:lnTo>
                    <a:pt x="680854" y="819705"/>
                  </a:lnTo>
                  <a:lnTo>
                    <a:pt x="782038" y="815241"/>
                  </a:lnTo>
                  <a:lnTo>
                    <a:pt x="882364" y="810164"/>
                  </a:lnTo>
                  <a:lnTo>
                    <a:pt x="981749" y="804480"/>
                  </a:lnTo>
                  <a:lnTo>
                    <a:pt x="1080111" y="798195"/>
                  </a:lnTo>
                  <a:lnTo>
                    <a:pt x="1177365" y="791314"/>
                  </a:lnTo>
                  <a:lnTo>
                    <a:pt x="1273429" y="783844"/>
                  </a:lnTo>
                  <a:lnTo>
                    <a:pt x="1349503" y="777413"/>
                  </a:lnTo>
                  <a:lnTo>
                    <a:pt x="1424241" y="770658"/>
                  </a:lnTo>
                  <a:lnTo>
                    <a:pt x="1497628" y="763584"/>
                  </a:lnTo>
                  <a:lnTo>
                    <a:pt x="1569652" y="756198"/>
                  </a:lnTo>
                  <a:lnTo>
                    <a:pt x="1640298" y="748507"/>
                  </a:lnTo>
                  <a:lnTo>
                    <a:pt x="1709553" y="740516"/>
                  </a:lnTo>
                  <a:lnTo>
                    <a:pt x="1777404" y="732232"/>
                  </a:lnTo>
                  <a:lnTo>
                    <a:pt x="1843837" y="723661"/>
                  </a:lnTo>
                  <a:lnTo>
                    <a:pt x="1908839" y="714811"/>
                  </a:lnTo>
                  <a:lnTo>
                    <a:pt x="1972395" y="705687"/>
                  </a:lnTo>
                  <a:lnTo>
                    <a:pt x="2034493" y="696296"/>
                  </a:lnTo>
                  <a:lnTo>
                    <a:pt x="2095119" y="686645"/>
                  </a:lnTo>
                  <a:lnTo>
                    <a:pt x="2154259" y="676739"/>
                  </a:lnTo>
                  <a:lnTo>
                    <a:pt x="2211900" y="666586"/>
                  </a:lnTo>
                  <a:lnTo>
                    <a:pt x="2268028" y="656192"/>
                  </a:lnTo>
                  <a:lnTo>
                    <a:pt x="2322630" y="645562"/>
                  </a:lnTo>
                  <a:lnTo>
                    <a:pt x="2375692" y="634705"/>
                  </a:lnTo>
                  <a:lnTo>
                    <a:pt x="2427201" y="623625"/>
                  </a:lnTo>
                  <a:lnTo>
                    <a:pt x="2477143" y="612330"/>
                  </a:lnTo>
                  <a:lnTo>
                    <a:pt x="2525504" y="600826"/>
                  </a:lnTo>
                  <a:lnTo>
                    <a:pt x="2572272" y="589120"/>
                  </a:lnTo>
                  <a:lnTo>
                    <a:pt x="2617432" y="577217"/>
                  </a:lnTo>
                  <a:lnTo>
                    <a:pt x="2660970" y="565125"/>
                  </a:lnTo>
                  <a:lnTo>
                    <a:pt x="2702875" y="552849"/>
                  </a:lnTo>
                  <a:lnTo>
                    <a:pt x="2743131" y="540397"/>
                  </a:lnTo>
                  <a:lnTo>
                    <a:pt x="2781725" y="527775"/>
                  </a:lnTo>
                  <a:lnTo>
                    <a:pt x="2818645" y="514989"/>
                  </a:lnTo>
                  <a:lnTo>
                    <a:pt x="2887403" y="488950"/>
                  </a:lnTo>
                  <a:lnTo>
                    <a:pt x="2949299" y="462334"/>
                  </a:lnTo>
                  <a:lnTo>
                    <a:pt x="3004222" y="435192"/>
                  </a:lnTo>
                  <a:lnTo>
                    <a:pt x="3052066" y="407575"/>
                  </a:lnTo>
                  <a:lnTo>
                    <a:pt x="3092722" y="379535"/>
                  </a:lnTo>
                  <a:lnTo>
                    <a:pt x="3126080" y="351124"/>
                  </a:lnTo>
                  <a:lnTo>
                    <a:pt x="3152034" y="322392"/>
                  </a:lnTo>
                  <a:lnTo>
                    <a:pt x="3176844" y="278808"/>
                  </a:lnTo>
                  <a:lnTo>
                    <a:pt x="3184384" y="234795"/>
                  </a:lnTo>
                  <a:lnTo>
                    <a:pt x="3182996" y="220059"/>
                  </a:lnTo>
                  <a:lnTo>
                    <a:pt x="3166939" y="175745"/>
                  </a:lnTo>
                  <a:lnTo>
                    <a:pt x="3132760" y="131407"/>
                  </a:lnTo>
                  <a:lnTo>
                    <a:pt x="3099724" y="101922"/>
                  </a:lnTo>
                  <a:lnTo>
                    <a:pt x="3058363" y="72556"/>
                  </a:lnTo>
                  <a:lnTo>
                    <a:pt x="3008568" y="43360"/>
                  </a:lnTo>
                  <a:lnTo>
                    <a:pt x="2950230" y="14387"/>
                  </a:lnTo>
                  <a:lnTo>
                    <a:pt x="2917825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898635" y="1534667"/>
              <a:ext cx="3183890" cy="1071880"/>
            </a:xfrm>
            <a:custGeom>
              <a:avLst/>
              <a:gdLst/>
              <a:ahLst/>
              <a:cxnLst/>
              <a:rect l="l" t="t" r="r" b="b"/>
              <a:pathLst>
                <a:path w="3183890" h="1071880">
                  <a:moveTo>
                    <a:pt x="0" y="0"/>
                  </a:moveTo>
                  <a:lnTo>
                    <a:pt x="0" y="476250"/>
                  </a:lnTo>
                  <a:lnTo>
                    <a:pt x="75149" y="476412"/>
                  </a:lnTo>
                  <a:lnTo>
                    <a:pt x="149871" y="476898"/>
                  </a:lnTo>
                  <a:lnTo>
                    <a:pt x="224148" y="477702"/>
                  </a:lnTo>
                  <a:lnTo>
                    <a:pt x="297959" y="478823"/>
                  </a:lnTo>
                  <a:lnTo>
                    <a:pt x="371286" y="480255"/>
                  </a:lnTo>
                  <a:lnTo>
                    <a:pt x="444110" y="481996"/>
                  </a:lnTo>
                  <a:lnTo>
                    <a:pt x="516412" y="484042"/>
                  </a:lnTo>
                  <a:lnTo>
                    <a:pt x="588172" y="486390"/>
                  </a:lnTo>
                  <a:lnTo>
                    <a:pt x="659371" y="489035"/>
                  </a:lnTo>
                  <a:lnTo>
                    <a:pt x="729991" y="491974"/>
                  </a:lnTo>
                  <a:lnTo>
                    <a:pt x="800012" y="495204"/>
                  </a:lnTo>
                  <a:lnTo>
                    <a:pt x="869415" y="498721"/>
                  </a:lnTo>
                  <a:lnTo>
                    <a:pt x="938181" y="502522"/>
                  </a:lnTo>
                  <a:lnTo>
                    <a:pt x="1006291" y="506602"/>
                  </a:lnTo>
                  <a:lnTo>
                    <a:pt x="1073725" y="510959"/>
                  </a:lnTo>
                  <a:lnTo>
                    <a:pt x="1140465" y="515589"/>
                  </a:lnTo>
                  <a:lnTo>
                    <a:pt x="1206492" y="520488"/>
                  </a:lnTo>
                  <a:lnTo>
                    <a:pt x="1271786" y="525652"/>
                  </a:lnTo>
                  <a:lnTo>
                    <a:pt x="1336328" y="531079"/>
                  </a:lnTo>
                  <a:lnTo>
                    <a:pt x="1400100" y="536764"/>
                  </a:lnTo>
                  <a:lnTo>
                    <a:pt x="1463082" y="542704"/>
                  </a:lnTo>
                  <a:lnTo>
                    <a:pt x="1525254" y="548895"/>
                  </a:lnTo>
                  <a:lnTo>
                    <a:pt x="1586599" y="555333"/>
                  </a:lnTo>
                  <a:lnTo>
                    <a:pt x="1647096" y="562016"/>
                  </a:lnTo>
                  <a:lnTo>
                    <a:pt x="1706727" y="568940"/>
                  </a:lnTo>
                  <a:lnTo>
                    <a:pt x="1765473" y="576101"/>
                  </a:lnTo>
                  <a:lnTo>
                    <a:pt x="1823314" y="583495"/>
                  </a:lnTo>
                  <a:lnTo>
                    <a:pt x="1880231" y="591118"/>
                  </a:lnTo>
                  <a:lnTo>
                    <a:pt x="1936206" y="598969"/>
                  </a:lnTo>
                  <a:lnTo>
                    <a:pt x="1991219" y="607041"/>
                  </a:lnTo>
                  <a:lnTo>
                    <a:pt x="2045251" y="615333"/>
                  </a:lnTo>
                  <a:lnTo>
                    <a:pt x="2098282" y="623841"/>
                  </a:lnTo>
                  <a:lnTo>
                    <a:pt x="2150295" y="632560"/>
                  </a:lnTo>
                  <a:lnTo>
                    <a:pt x="2201269" y="641488"/>
                  </a:lnTo>
                  <a:lnTo>
                    <a:pt x="2251186" y="650620"/>
                  </a:lnTo>
                  <a:lnTo>
                    <a:pt x="2300026" y="659954"/>
                  </a:lnTo>
                  <a:lnTo>
                    <a:pt x="2347770" y="669486"/>
                  </a:lnTo>
                  <a:lnTo>
                    <a:pt x="2394400" y="679211"/>
                  </a:lnTo>
                  <a:lnTo>
                    <a:pt x="2439896" y="689127"/>
                  </a:lnTo>
                  <a:lnTo>
                    <a:pt x="2484239" y="699230"/>
                  </a:lnTo>
                  <a:lnTo>
                    <a:pt x="2527410" y="709517"/>
                  </a:lnTo>
                  <a:lnTo>
                    <a:pt x="2569390" y="719983"/>
                  </a:lnTo>
                  <a:lnTo>
                    <a:pt x="2610160" y="730625"/>
                  </a:lnTo>
                  <a:lnTo>
                    <a:pt x="2649700" y="741440"/>
                  </a:lnTo>
                  <a:lnTo>
                    <a:pt x="2687992" y="752424"/>
                  </a:lnTo>
                  <a:lnTo>
                    <a:pt x="2725016" y="763573"/>
                  </a:lnTo>
                  <a:lnTo>
                    <a:pt x="2795185" y="786354"/>
                  </a:lnTo>
                  <a:lnTo>
                    <a:pt x="2860054" y="809754"/>
                  </a:lnTo>
                  <a:lnTo>
                    <a:pt x="2919471" y="833744"/>
                  </a:lnTo>
                  <a:lnTo>
                    <a:pt x="2973282" y="858296"/>
                  </a:lnTo>
                  <a:lnTo>
                    <a:pt x="3021336" y="883381"/>
                  </a:lnTo>
                  <a:lnTo>
                    <a:pt x="3063478" y="908970"/>
                  </a:lnTo>
                  <a:lnTo>
                    <a:pt x="3099556" y="935036"/>
                  </a:lnTo>
                  <a:lnTo>
                    <a:pt x="3129417" y="961548"/>
                  </a:lnTo>
                  <a:lnTo>
                    <a:pt x="3162217" y="1002093"/>
                  </a:lnTo>
                  <a:lnTo>
                    <a:pt x="3180170" y="1043483"/>
                  </a:lnTo>
                  <a:lnTo>
                    <a:pt x="3183636" y="1071499"/>
                  </a:lnTo>
                  <a:lnTo>
                    <a:pt x="3183636" y="595376"/>
                  </a:lnTo>
                  <a:lnTo>
                    <a:pt x="3175868" y="553460"/>
                  </a:lnTo>
                  <a:lnTo>
                    <a:pt x="3152908" y="512326"/>
                  </a:lnTo>
                  <a:lnTo>
                    <a:pt x="3115273" y="472072"/>
                  </a:lnTo>
                  <a:lnTo>
                    <a:pt x="3082284" y="445771"/>
                  </a:lnTo>
                  <a:lnTo>
                    <a:pt x="3043155" y="419933"/>
                  </a:lnTo>
                  <a:lnTo>
                    <a:pt x="2998038" y="394585"/>
                  </a:lnTo>
                  <a:lnTo>
                    <a:pt x="2947087" y="369757"/>
                  </a:lnTo>
                  <a:lnTo>
                    <a:pt x="2890454" y="345476"/>
                  </a:lnTo>
                  <a:lnTo>
                    <a:pt x="2828292" y="321772"/>
                  </a:lnTo>
                  <a:lnTo>
                    <a:pt x="2760753" y="298673"/>
                  </a:lnTo>
                  <a:lnTo>
                    <a:pt x="2687992" y="276208"/>
                  </a:lnTo>
                  <a:lnTo>
                    <a:pt x="2649700" y="265222"/>
                  </a:lnTo>
                  <a:lnTo>
                    <a:pt x="2610160" y="254405"/>
                  </a:lnTo>
                  <a:lnTo>
                    <a:pt x="2569390" y="243760"/>
                  </a:lnTo>
                  <a:lnTo>
                    <a:pt x="2527410" y="233292"/>
                  </a:lnTo>
                  <a:lnTo>
                    <a:pt x="2484239" y="223004"/>
                  </a:lnTo>
                  <a:lnTo>
                    <a:pt x="2439896" y="212899"/>
                  </a:lnTo>
                  <a:lnTo>
                    <a:pt x="2394400" y="202982"/>
                  </a:lnTo>
                  <a:lnTo>
                    <a:pt x="2347770" y="193255"/>
                  </a:lnTo>
                  <a:lnTo>
                    <a:pt x="2300026" y="183722"/>
                  </a:lnTo>
                  <a:lnTo>
                    <a:pt x="2251186" y="174386"/>
                  </a:lnTo>
                  <a:lnTo>
                    <a:pt x="2201269" y="165252"/>
                  </a:lnTo>
                  <a:lnTo>
                    <a:pt x="2150295" y="156323"/>
                  </a:lnTo>
                  <a:lnTo>
                    <a:pt x="2098282" y="147603"/>
                  </a:lnTo>
                  <a:lnTo>
                    <a:pt x="2045251" y="139094"/>
                  </a:lnTo>
                  <a:lnTo>
                    <a:pt x="1991219" y="130801"/>
                  </a:lnTo>
                  <a:lnTo>
                    <a:pt x="1936206" y="122728"/>
                  </a:lnTo>
                  <a:lnTo>
                    <a:pt x="1880231" y="114877"/>
                  </a:lnTo>
                  <a:lnTo>
                    <a:pt x="1823314" y="107252"/>
                  </a:lnTo>
                  <a:lnTo>
                    <a:pt x="1765473" y="99857"/>
                  </a:lnTo>
                  <a:lnTo>
                    <a:pt x="1706727" y="92696"/>
                  </a:lnTo>
                  <a:lnTo>
                    <a:pt x="1647096" y="85772"/>
                  </a:lnTo>
                  <a:lnTo>
                    <a:pt x="1586599" y="79088"/>
                  </a:lnTo>
                  <a:lnTo>
                    <a:pt x="1525254" y="72649"/>
                  </a:lnTo>
                  <a:lnTo>
                    <a:pt x="1463082" y="66457"/>
                  </a:lnTo>
                  <a:lnTo>
                    <a:pt x="1400100" y="60517"/>
                  </a:lnTo>
                  <a:lnTo>
                    <a:pt x="1336328" y="54831"/>
                  </a:lnTo>
                  <a:lnTo>
                    <a:pt x="1271786" y="49404"/>
                  </a:lnTo>
                  <a:lnTo>
                    <a:pt x="1206492" y="44240"/>
                  </a:lnTo>
                  <a:lnTo>
                    <a:pt x="1140465" y="39341"/>
                  </a:lnTo>
                  <a:lnTo>
                    <a:pt x="1073725" y="34711"/>
                  </a:lnTo>
                  <a:lnTo>
                    <a:pt x="1006291" y="30354"/>
                  </a:lnTo>
                  <a:lnTo>
                    <a:pt x="938181" y="26273"/>
                  </a:lnTo>
                  <a:lnTo>
                    <a:pt x="869415" y="22472"/>
                  </a:lnTo>
                  <a:lnTo>
                    <a:pt x="800012" y="18955"/>
                  </a:lnTo>
                  <a:lnTo>
                    <a:pt x="729991" y="15725"/>
                  </a:lnTo>
                  <a:lnTo>
                    <a:pt x="659371" y="12785"/>
                  </a:lnTo>
                  <a:lnTo>
                    <a:pt x="588172" y="10140"/>
                  </a:lnTo>
                  <a:lnTo>
                    <a:pt x="516412" y="7792"/>
                  </a:lnTo>
                  <a:lnTo>
                    <a:pt x="444110" y="5746"/>
                  </a:lnTo>
                  <a:lnTo>
                    <a:pt x="371286" y="4005"/>
                  </a:lnTo>
                  <a:lnTo>
                    <a:pt x="297959" y="2573"/>
                  </a:lnTo>
                  <a:lnTo>
                    <a:pt x="224148" y="1452"/>
                  </a:lnTo>
                  <a:lnTo>
                    <a:pt x="149871" y="648"/>
                  </a:lnTo>
                  <a:lnTo>
                    <a:pt x="75149" y="1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BA3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898635" y="1534667"/>
              <a:ext cx="3183890" cy="1898650"/>
            </a:xfrm>
            <a:custGeom>
              <a:avLst/>
              <a:gdLst/>
              <a:ahLst/>
              <a:cxnLst/>
              <a:rect l="l" t="t" r="r" b="b"/>
              <a:pathLst>
                <a:path w="3183890" h="1898650">
                  <a:moveTo>
                    <a:pt x="3183636" y="1071499"/>
                  </a:moveTo>
                  <a:lnTo>
                    <a:pt x="3175868" y="1029598"/>
                  </a:lnTo>
                  <a:lnTo>
                    <a:pt x="3152908" y="988479"/>
                  </a:lnTo>
                  <a:lnTo>
                    <a:pt x="3115273" y="948238"/>
                  </a:lnTo>
                  <a:lnTo>
                    <a:pt x="3082284" y="921945"/>
                  </a:lnTo>
                  <a:lnTo>
                    <a:pt x="3043155" y="896114"/>
                  </a:lnTo>
                  <a:lnTo>
                    <a:pt x="2998038" y="870774"/>
                  </a:lnTo>
                  <a:lnTo>
                    <a:pt x="2947087" y="845952"/>
                  </a:lnTo>
                  <a:lnTo>
                    <a:pt x="2890454" y="821677"/>
                  </a:lnTo>
                  <a:lnTo>
                    <a:pt x="2828292" y="797979"/>
                  </a:lnTo>
                  <a:lnTo>
                    <a:pt x="2760753" y="774885"/>
                  </a:lnTo>
                  <a:lnTo>
                    <a:pt x="2687992" y="752424"/>
                  </a:lnTo>
                  <a:lnTo>
                    <a:pt x="2649700" y="741440"/>
                  </a:lnTo>
                  <a:lnTo>
                    <a:pt x="2610160" y="730625"/>
                  </a:lnTo>
                  <a:lnTo>
                    <a:pt x="2569390" y="719983"/>
                  </a:lnTo>
                  <a:lnTo>
                    <a:pt x="2527410" y="709517"/>
                  </a:lnTo>
                  <a:lnTo>
                    <a:pt x="2484239" y="699230"/>
                  </a:lnTo>
                  <a:lnTo>
                    <a:pt x="2439896" y="689127"/>
                  </a:lnTo>
                  <a:lnTo>
                    <a:pt x="2394400" y="679211"/>
                  </a:lnTo>
                  <a:lnTo>
                    <a:pt x="2347770" y="669486"/>
                  </a:lnTo>
                  <a:lnTo>
                    <a:pt x="2300026" y="659954"/>
                  </a:lnTo>
                  <a:lnTo>
                    <a:pt x="2251186" y="650620"/>
                  </a:lnTo>
                  <a:lnTo>
                    <a:pt x="2201269" y="641488"/>
                  </a:lnTo>
                  <a:lnTo>
                    <a:pt x="2150295" y="632560"/>
                  </a:lnTo>
                  <a:lnTo>
                    <a:pt x="2098282" y="623841"/>
                  </a:lnTo>
                  <a:lnTo>
                    <a:pt x="2045251" y="615333"/>
                  </a:lnTo>
                  <a:lnTo>
                    <a:pt x="1991219" y="607041"/>
                  </a:lnTo>
                  <a:lnTo>
                    <a:pt x="1936206" y="598969"/>
                  </a:lnTo>
                  <a:lnTo>
                    <a:pt x="1880231" y="591118"/>
                  </a:lnTo>
                  <a:lnTo>
                    <a:pt x="1823314" y="583495"/>
                  </a:lnTo>
                  <a:lnTo>
                    <a:pt x="1765473" y="576101"/>
                  </a:lnTo>
                  <a:lnTo>
                    <a:pt x="1706727" y="568940"/>
                  </a:lnTo>
                  <a:lnTo>
                    <a:pt x="1647096" y="562016"/>
                  </a:lnTo>
                  <a:lnTo>
                    <a:pt x="1586599" y="555333"/>
                  </a:lnTo>
                  <a:lnTo>
                    <a:pt x="1525254" y="548895"/>
                  </a:lnTo>
                  <a:lnTo>
                    <a:pt x="1463082" y="542704"/>
                  </a:lnTo>
                  <a:lnTo>
                    <a:pt x="1400100" y="536764"/>
                  </a:lnTo>
                  <a:lnTo>
                    <a:pt x="1336328" y="531079"/>
                  </a:lnTo>
                  <a:lnTo>
                    <a:pt x="1271786" y="525652"/>
                  </a:lnTo>
                  <a:lnTo>
                    <a:pt x="1206492" y="520488"/>
                  </a:lnTo>
                  <a:lnTo>
                    <a:pt x="1140465" y="515589"/>
                  </a:lnTo>
                  <a:lnTo>
                    <a:pt x="1073725" y="510959"/>
                  </a:lnTo>
                  <a:lnTo>
                    <a:pt x="1006291" y="506602"/>
                  </a:lnTo>
                  <a:lnTo>
                    <a:pt x="938181" y="502522"/>
                  </a:lnTo>
                  <a:lnTo>
                    <a:pt x="869415" y="498721"/>
                  </a:lnTo>
                  <a:lnTo>
                    <a:pt x="800012" y="495204"/>
                  </a:lnTo>
                  <a:lnTo>
                    <a:pt x="729991" y="491974"/>
                  </a:lnTo>
                  <a:lnTo>
                    <a:pt x="659371" y="489035"/>
                  </a:lnTo>
                  <a:lnTo>
                    <a:pt x="588172" y="486390"/>
                  </a:lnTo>
                  <a:lnTo>
                    <a:pt x="516412" y="484042"/>
                  </a:lnTo>
                  <a:lnTo>
                    <a:pt x="444110" y="481996"/>
                  </a:lnTo>
                  <a:lnTo>
                    <a:pt x="371286" y="480255"/>
                  </a:lnTo>
                  <a:lnTo>
                    <a:pt x="297959" y="478823"/>
                  </a:lnTo>
                  <a:lnTo>
                    <a:pt x="224148" y="477702"/>
                  </a:lnTo>
                  <a:lnTo>
                    <a:pt x="149871" y="476898"/>
                  </a:lnTo>
                  <a:lnTo>
                    <a:pt x="75149" y="476412"/>
                  </a:lnTo>
                  <a:lnTo>
                    <a:pt x="0" y="476250"/>
                  </a:lnTo>
                  <a:lnTo>
                    <a:pt x="0" y="0"/>
                  </a:lnTo>
                  <a:lnTo>
                    <a:pt x="75149" y="162"/>
                  </a:lnTo>
                  <a:lnTo>
                    <a:pt x="149871" y="648"/>
                  </a:lnTo>
                  <a:lnTo>
                    <a:pt x="224148" y="1452"/>
                  </a:lnTo>
                  <a:lnTo>
                    <a:pt x="297959" y="2573"/>
                  </a:lnTo>
                  <a:lnTo>
                    <a:pt x="371286" y="4005"/>
                  </a:lnTo>
                  <a:lnTo>
                    <a:pt x="444110" y="5746"/>
                  </a:lnTo>
                  <a:lnTo>
                    <a:pt x="516412" y="7792"/>
                  </a:lnTo>
                  <a:lnTo>
                    <a:pt x="588172" y="10140"/>
                  </a:lnTo>
                  <a:lnTo>
                    <a:pt x="659371" y="12785"/>
                  </a:lnTo>
                  <a:lnTo>
                    <a:pt x="729991" y="15725"/>
                  </a:lnTo>
                  <a:lnTo>
                    <a:pt x="800012" y="18955"/>
                  </a:lnTo>
                  <a:lnTo>
                    <a:pt x="869415" y="22472"/>
                  </a:lnTo>
                  <a:lnTo>
                    <a:pt x="938181" y="26273"/>
                  </a:lnTo>
                  <a:lnTo>
                    <a:pt x="1006291" y="30354"/>
                  </a:lnTo>
                  <a:lnTo>
                    <a:pt x="1073725" y="34711"/>
                  </a:lnTo>
                  <a:lnTo>
                    <a:pt x="1140465" y="39341"/>
                  </a:lnTo>
                  <a:lnTo>
                    <a:pt x="1206492" y="44240"/>
                  </a:lnTo>
                  <a:lnTo>
                    <a:pt x="1271786" y="49404"/>
                  </a:lnTo>
                  <a:lnTo>
                    <a:pt x="1336328" y="54831"/>
                  </a:lnTo>
                  <a:lnTo>
                    <a:pt x="1400100" y="60517"/>
                  </a:lnTo>
                  <a:lnTo>
                    <a:pt x="1463082" y="66457"/>
                  </a:lnTo>
                  <a:lnTo>
                    <a:pt x="1525254" y="72649"/>
                  </a:lnTo>
                  <a:lnTo>
                    <a:pt x="1586599" y="79088"/>
                  </a:lnTo>
                  <a:lnTo>
                    <a:pt x="1647096" y="85772"/>
                  </a:lnTo>
                  <a:lnTo>
                    <a:pt x="1706727" y="92696"/>
                  </a:lnTo>
                  <a:lnTo>
                    <a:pt x="1765473" y="99857"/>
                  </a:lnTo>
                  <a:lnTo>
                    <a:pt x="1823314" y="107252"/>
                  </a:lnTo>
                  <a:lnTo>
                    <a:pt x="1880231" y="114877"/>
                  </a:lnTo>
                  <a:lnTo>
                    <a:pt x="1936206" y="122728"/>
                  </a:lnTo>
                  <a:lnTo>
                    <a:pt x="1991219" y="130801"/>
                  </a:lnTo>
                  <a:lnTo>
                    <a:pt x="2045251" y="139094"/>
                  </a:lnTo>
                  <a:lnTo>
                    <a:pt x="2098282" y="147603"/>
                  </a:lnTo>
                  <a:lnTo>
                    <a:pt x="2150295" y="156323"/>
                  </a:lnTo>
                  <a:lnTo>
                    <a:pt x="2201269" y="165252"/>
                  </a:lnTo>
                  <a:lnTo>
                    <a:pt x="2251186" y="174386"/>
                  </a:lnTo>
                  <a:lnTo>
                    <a:pt x="2300026" y="183722"/>
                  </a:lnTo>
                  <a:lnTo>
                    <a:pt x="2347770" y="193255"/>
                  </a:lnTo>
                  <a:lnTo>
                    <a:pt x="2394400" y="202982"/>
                  </a:lnTo>
                  <a:lnTo>
                    <a:pt x="2439896" y="212899"/>
                  </a:lnTo>
                  <a:lnTo>
                    <a:pt x="2484239" y="223004"/>
                  </a:lnTo>
                  <a:lnTo>
                    <a:pt x="2527410" y="233292"/>
                  </a:lnTo>
                  <a:lnTo>
                    <a:pt x="2569390" y="243760"/>
                  </a:lnTo>
                  <a:lnTo>
                    <a:pt x="2610160" y="254405"/>
                  </a:lnTo>
                  <a:lnTo>
                    <a:pt x="2649700" y="265222"/>
                  </a:lnTo>
                  <a:lnTo>
                    <a:pt x="2687992" y="276208"/>
                  </a:lnTo>
                  <a:lnTo>
                    <a:pt x="2725016" y="287359"/>
                  </a:lnTo>
                  <a:lnTo>
                    <a:pt x="2795185" y="310145"/>
                  </a:lnTo>
                  <a:lnTo>
                    <a:pt x="2860054" y="333550"/>
                  </a:lnTo>
                  <a:lnTo>
                    <a:pt x="2919471" y="357546"/>
                  </a:lnTo>
                  <a:lnTo>
                    <a:pt x="2973282" y="382104"/>
                  </a:lnTo>
                  <a:lnTo>
                    <a:pt x="3021336" y="407196"/>
                  </a:lnTo>
                  <a:lnTo>
                    <a:pt x="3063478" y="432793"/>
                  </a:lnTo>
                  <a:lnTo>
                    <a:pt x="3099556" y="458866"/>
                  </a:lnTo>
                  <a:lnTo>
                    <a:pt x="3129417" y="485386"/>
                  </a:lnTo>
                  <a:lnTo>
                    <a:pt x="3162217" y="525945"/>
                  </a:lnTo>
                  <a:lnTo>
                    <a:pt x="3180170" y="567350"/>
                  </a:lnTo>
                  <a:lnTo>
                    <a:pt x="3183636" y="595376"/>
                  </a:lnTo>
                  <a:lnTo>
                    <a:pt x="3183636" y="1071499"/>
                  </a:lnTo>
                  <a:lnTo>
                    <a:pt x="3175098" y="1115322"/>
                  </a:lnTo>
                  <a:lnTo>
                    <a:pt x="3149858" y="1158357"/>
                  </a:lnTo>
                  <a:lnTo>
                    <a:pt x="3124028" y="1186550"/>
                  </a:lnTo>
                  <a:lnTo>
                    <a:pt x="3091188" y="1214303"/>
                  </a:lnTo>
                  <a:lnTo>
                    <a:pt x="3051505" y="1241580"/>
                  </a:lnTo>
                  <a:lnTo>
                    <a:pt x="3005143" y="1268345"/>
                  </a:lnTo>
                  <a:lnTo>
                    <a:pt x="2952267" y="1294563"/>
                  </a:lnTo>
                  <a:lnTo>
                    <a:pt x="2893045" y="1320197"/>
                  </a:lnTo>
                  <a:lnTo>
                    <a:pt x="2827640" y="1345212"/>
                  </a:lnTo>
                  <a:lnTo>
                    <a:pt x="2756219" y="1369571"/>
                  </a:lnTo>
                  <a:lnTo>
                    <a:pt x="2718305" y="1381494"/>
                  </a:lnTo>
                  <a:lnTo>
                    <a:pt x="2678948" y="1393239"/>
                  </a:lnTo>
                  <a:lnTo>
                    <a:pt x="2638169" y="1404803"/>
                  </a:lnTo>
                  <a:lnTo>
                    <a:pt x="2595990" y="1416180"/>
                  </a:lnTo>
                  <a:lnTo>
                    <a:pt x="2552432" y="1427367"/>
                  </a:lnTo>
                  <a:lnTo>
                    <a:pt x="2507513" y="1438358"/>
                  </a:lnTo>
                  <a:lnTo>
                    <a:pt x="2461257" y="1449150"/>
                  </a:lnTo>
                  <a:lnTo>
                    <a:pt x="2413682" y="1459737"/>
                  </a:lnTo>
                  <a:lnTo>
                    <a:pt x="2364810" y="1470116"/>
                  </a:lnTo>
                  <a:lnTo>
                    <a:pt x="2314662" y="1480282"/>
                  </a:lnTo>
                  <a:lnTo>
                    <a:pt x="2263258" y="1490230"/>
                  </a:lnTo>
                  <a:lnTo>
                    <a:pt x="2210619" y="1499955"/>
                  </a:lnTo>
                  <a:lnTo>
                    <a:pt x="2156765" y="1509454"/>
                  </a:lnTo>
                  <a:lnTo>
                    <a:pt x="2101717" y="1518722"/>
                  </a:lnTo>
                  <a:lnTo>
                    <a:pt x="2045497" y="1527755"/>
                  </a:lnTo>
                  <a:lnTo>
                    <a:pt x="1988124" y="1536547"/>
                  </a:lnTo>
                  <a:lnTo>
                    <a:pt x="1929619" y="1545094"/>
                  </a:lnTo>
                  <a:lnTo>
                    <a:pt x="1870004" y="1553393"/>
                  </a:lnTo>
                  <a:lnTo>
                    <a:pt x="1809298" y="1561438"/>
                  </a:lnTo>
                  <a:lnTo>
                    <a:pt x="1747523" y="1569225"/>
                  </a:lnTo>
                  <a:lnTo>
                    <a:pt x="1684698" y="1576749"/>
                  </a:lnTo>
                  <a:lnTo>
                    <a:pt x="1620846" y="1584006"/>
                  </a:lnTo>
                  <a:lnTo>
                    <a:pt x="1555986" y="1590992"/>
                  </a:lnTo>
                  <a:lnTo>
                    <a:pt x="1490139" y="1597702"/>
                  </a:lnTo>
                  <a:lnTo>
                    <a:pt x="1423326" y="1604131"/>
                  </a:lnTo>
                  <a:lnTo>
                    <a:pt x="1355567" y="1610275"/>
                  </a:lnTo>
                  <a:lnTo>
                    <a:pt x="1286884" y="1616130"/>
                  </a:lnTo>
                  <a:lnTo>
                    <a:pt x="1217296" y="1621691"/>
                  </a:lnTo>
                  <a:lnTo>
                    <a:pt x="1146825" y="1626953"/>
                  </a:lnTo>
                  <a:lnTo>
                    <a:pt x="1075492" y="1631912"/>
                  </a:lnTo>
                  <a:lnTo>
                    <a:pt x="1003316" y="1636564"/>
                  </a:lnTo>
                  <a:lnTo>
                    <a:pt x="930320" y="1640905"/>
                  </a:lnTo>
                  <a:lnTo>
                    <a:pt x="856522" y="1644928"/>
                  </a:lnTo>
                  <a:lnTo>
                    <a:pt x="781945" y="1648631"/>
                  </a:lnTo>
                  <a:lnTo>
                    <a:pt x="706608" y="1652008"/>
                  </a:lnTo>
                  <a:lnTo>
                    <a:pt x="630533" y="1655056"/>
                  </a:lnTo>
                  <a:lnTo>
                    <a:pt x="553740" y="1657769"/>
                  </a:lnTo>
                  <a:lnTo>
                    <a:pt x="476250" y="1660144"/>
                  </a:lnTo>
                  <a:lnTo>
                    <a:pt x="476250" y="1898269"/>
                  </a:lnTo>
                  <a:lnTo>
                    <a:pt x="0" y="1428750"/>
                  </a:lnTo>
                  <a:lnTo>
                    <a:pt x="476250" y="945769"/>
                  </a:lnTo>
                  <a:lnTo>
                    <a:pt x="476250" y="1183894"/>
                  </a:lnTo>
                  <a:lnTo>
                    <a:pt x="542287" y="1181893"/>
                  </a:lnTo>
                  <a:lnTo>
                    <a:pt x="607907" y="1179640"/>
                  </a:lnTo>
                  <a:lnTo>
                    <a:pt x="673096" y="1177139"/>
                  </a:lnTo>
                  <a:lnTo>
                    <a:pt x="737835" y="1174390"/>
                  </a:lnTo>
                  <a:lnTo>
                    <a:pt x="802108" y="1171396"/>
                  </a:lnTo>
                  <a:lnTo>
                    <a:pt x="865899" y="1168160"/>
                  </a:lnTo>
                  <a:lnTo>
                    <a:pt x="929191" y="1164684"/>
                  </a:lnTo>
                  <a:lnTo>
                    <a:pt x="991968" y="1160970"/>
                  </a:lnTo>
                  <a:lnTo>
                    <a:pt x="1054213" y="1157021"/>
                  </a:lnTo>
                  <a:lnTo>
                    <a:pt x="1115909" y="1152839"/>
                  </a:lnTo>
                  <a:lnTo>
                    <a:pt x="1177040" y="1148427"/>
                  </a:lnTo>
                  <a:lnTo>
                    <a:pt x="1237590" y="1143786"/>
                  </a:lnTo>
                  <a:lnTo>
                    <a:pt x="1297541" y="1138920"/>
                  </a:lnTo>
                  <a:lnTo>
                    <a:pt x="1356878" y="1133830"/>
                  </a:lnTo>
                  <a:lnTo>
                    <a:pt x="1415583" y="1128520"/>
                  </a:lnTo>
                  <a:lnTo>
                    <a:pt x="1473641" y="1122990"/>
                  </a:lnTo>
                  <a:lnTo>
                    <a:pt x="1531034" y="1117245"/>
                  </a:lnTo>
                  <a:lnTo>
                    <a:pt x="1587747" y="1111285"/>
                  </a:lnTo>
                  <a:lnTo>
                    <a:pt x="1643762" y="1105114"/>
                  </a:lnTo>
                  <a:lnTo>
                    <a:pt x="1699063" y="1098734"/>
                  </a:lnTo>
                  <a:lnTo>
                    <a:pt x="1753634" y="1092147"/>
                  </a:lnTo>
                  <a:lnTo>
                    <a:pt x="1807457" y="1085355"/>
                  </a:lnTo>
                  <a:lnTo>
                    <a:pt x="1860517" y="1078362"/>
                  </a:lnTo>
                  <a:lnTo>
                    <a:pt x="1912797" y="1071169"/>
                  </a:lnTo>
                  <a:lnTo>
                    <a:pt x="1964279" y="1063778"/>
                  </a:lnTo>
                  <a:lnTo>
                    <a:pt x="2014949" y="1056193"/>
                  </a:lnTo>
                  <a:lnTo>
                    <a:pt x="2064789" y="1048415"/>
                  </a:lnTo>
                  <a:lnTo>
                    <a:pt x="2113782" y="1040446"/>
                  </a:lnTo>
                  <a:lnTo>
                    <a:pt x="2161913" y="1032290"/>
                  </a:lnTo>
                  <a:lnTo>
                    <a:pt x="2209164" y="1023949"/>
                  </a:lnTo>
                  <a:lnTo>
                    <a:pt x="2255519" y="1015424"/>
                  </a:lnTo>
                  <a:lnTo>
                    <a:pt x="2300961" y="1006719"/>
                  </a:lnTo>
                  <a:lnTo>
                    <a:pt x="2345475" y="997835"/>
                  </a:lnTo>
                  <a:lnTo>
                    <a:pt x="2389042" y="988775"/>
                  </a:lnTo>
                  <a:lnTo>
                    <a:pt x="2431648" y="979542"/>
                  </a:lnTo>
                  <a:lnTo>
                    <a:pt x="2473274" y="970137"/>
                  </a:lnTo>
                  <a:lnTo>
                    <a:pt x="2513906" y="960564"/>
                  </a:lnTo>
                  <a:lnTo>
                    <a:pt x="2553525" y="950824"/>
                  </a:lnTo>
                  <a:lnTo>
                    <a:pt x="2592116" y="940920"/>
                  </a:lnTo>
                  <a:lnTo>
                    <a:pt x="2629663" y="930854"/>
                  </a:lnTo>
                  <a:lnTo>
                    <a:pt x="2701554" y="910247"/>
                  </a:lnTo>
                  <a:lnTo>
                    <a:pt x="2769067" y="889021"/>
                  </a:lnTo>
                  <a:lnTo>
                    <a:pt x="2832069" y="867195"/>
                  </a:lnTo>
                  <a:lnTo>
                    <a:pt x="2890428" y="844789"/>
                  </a:lnTo>
                  <a:lnTo>
                    <a:pt x="2917825" y="833374"/>
                  </a:lnTo>
                </a:path>
              </a:pathLst>
            </a:custGeom>
            <a:ln w="15239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45947" y="5873495"/>
              <a:ext cx="8122920" cy="0"/>
            </a:xfrm>
            <a:custGeom>
              <a:avLst/>
              <a:gdLst/>
              <a:ahLst/>
              <a:cxnLst/>
              <a:rect l="l" t="t" r="r" b="b"/>
              <a:pathLst>
                <a:path w="8122920">
                  <a:moveTo>
                    <a:pt x="0" y="0"/>
                  </a:moveTo>
                  <a:lnTo>
                    <a:pt x="8122538" y="0"/>
                  </a:lnTo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Номер слайда 17"/>
          <p:cNvSpPr>
            <a:spLocks noGrp="1"/>
          </p:cNvSpPr>
          <p:nvPr>
            <p:ph type="sldNum" sz="quarter" idx="4294967295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6F15528-21DE-4FAA-801E-634DDDAF4B2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38767" y="1034114"/>
              <a:ext cx="150774" cy="669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25623" y="811783"/>
              <a:ext cx="7062851" cy="54470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21798" y="924941"/>
              <a:ext cx="883411" cy="318388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2363153" y="1132999"/>
            <a:ext cx="4280535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  <a:tabLst>
                <a:tab pos="1292066" algn="l"/>
                <a:tab pos="3587115" algn="l"/>
              </a:tabLst>
            </a:pP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Сис</a:t>
            </a:r>
            <a:r>
              <a:rPr spc="-19" dirty="0">
                <a:solidFill>
                  <a:srgbClr val="000066"/>
                </a:solidFill>
                <a:latin typeface="Arial"/>
                <a:cs typeface="Arial"/>
              </a:rPr>
              <a:t>т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ем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а	</a:t>
            </a:r>
            <a:r>
              <a:rPr spc="-23" dirty="0">
                <a:solidFill>
                  <a:srgbClr val="000066"/>
                </a:solidFill>
                <a:latin typeface="Arial"/>
                <a:cs typeface="Arial"/>
              </a:rPr>
              <a:t>в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заи</a:t>
            </a:r>
            <a:r>
              <a:rPr spc="4" dirty="0">
                <a:solidFill>
                  <a:srgbClr val="000066"/>
                </a:solidFill>
                <a:latin typeface="Arial"/>
                <a:cs typeface="Arial"/>
              </a:rPr>
              <a:t>м</a:t>
            </a:r>
            <a:r>
              <a:rPr spc="-11" dirty="0">
                <a:solidFill>
                  <a:srgbClr val="000066"/>
                </a:solidFill>
                <a:latin typeface="Arial"/>
                <a:cs typeface="Arial"/>
              </a:rPr>
              <a:t>о</a:t>
            </a:r>
            <a:r>
              <a:rPr spc="-41" dirty="0">
                <a:solidFill>
                  <a:srgbClr val="000066"/>
                </a:solidFill>
                <a:latin typeface="Arial"/>
                <a:cs typeface="Arial"/>
              </a:rPr>
              <a:t>о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тно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ш</a:t>
            </a:r>
            <a:r>
              <a:rPr spc="4"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ни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й	м</a:t>
            </a:r>
            <a:r>
              <a:rPr spc="-19"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жду</a:t>
            </a:r>
            <a:endParaRPr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84969" y="1132999"/>
            <a:ext cx="1402079" cy="29337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работниками</a:t>
            </a:r>
            <a:endParaRPr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81931" y="1407319"/>
            <a:ext cx="1376363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ра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б</a:t>
            </a:r>
            <a:r>
              <a:rPr spc="-38" dirty="0">
                <a:solidFill>
                  <a:srgbClr val="000066"/>
                </a:solidFill>
                <a:latin typeface="Arial"/>
                <a:cs typeface="Arial"/>
              </a:rPr>
              <a:t>о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т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н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и</a:t>
            </a:r>
            <a:r>
              <a:rPr spc="23" dirty="0">
                <a:solidFill>
                  <a:srgbClr val="000066"/>
                </a:solidFill>
                <a:latin typeface="Arial"/>
                <a:cs typeface="Arial"/>
              </a:rPr>
              <a:t>к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ов),</a:t>
            </a:r>
            <a:endParaRPr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16923" y="1407319"/>
            <a:ext cx="1770221" cy="29337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9" dirty="0">
                <a:solidFill>
                  <a:srgbClr val="000066"/>
                </a:solidFill>
                <a:latin typeface="Arial"/>
                <a:cs typeface="Arial"/>
              </a:rPr>
              <a:t>работодателями</a:t>
            </a:r>
            <a:endParaRPr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68430" y="1681638"/>
            <a:ext cx="1755934" cy="29337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9" dirty="0">
                <a:solidFill>
                  <a:srgbClr val="000066"/>
                </a:solidFill>
                <a:latin typeface="Arial"/>
                <a:cs typeface="Arial"/>
              </a:rPr>
              <a:t>работодателей),</a:t>
            </a:r>
            <a:endParaRPr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41341" y="1955731"/>
            <a:ext cx="2294573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  <a:tabLst>
                <a:tab pos="1286351" algn="l"/>
              </a:tabLst>
            </a:pPr>
            <a:r>
              <a:rPr spc="-53" dirty="0">
                <a:solidFill>
                  <a:srgbClr val="000066"/>
                </a:solidFill>
                <a:latin typeface="Arial"/>
                <a:cs typeface="Arial"/>
              </a:rPr>
              <a:t>в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ласти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,	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о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р</a:t>
            </a:r>
            <a:r>
              <a:rPr spc="-38" dirty="0">
                <a:solidFill>
                  <a:srgbClr val="000066"/>
                </a:solidFill>
                <a:latin typeface="Arial"/>
                <a:cs typeface="Arial"/>
              </a:rPr>
              <a:t>г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анами</a:t>
            </a:r>
            <a:endParaRPr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99828" y="1681639"/>
            <a:ext cx="1387792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370046" algn="r">
              <a:spcBef>
                <a:spcPts val="75"/>
              </a:spcBef>
            </a:pP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ор</a:t>
            </a:r>
            <a:r>
              <a:rPr spc="-41" dirty="0">
                <a:solidFill>
                  <a:srgbClr val="000066"/>
                </a:solidFill>
                <a:latin typeface="Arial"/>
                <a:cs typeface="Arial"/>
              </a:rPr>
              <a:t>г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а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н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ами  </a:t>
            </a:r>
            <a:r>
              <a:rPr spc="-11" dirty="0">
                <a:solidFill>
                  <a:srgbClr val="000066"/>
                </a:solidFill>
                <a:latin typeface="Arial"/>
                <a:cs typeface="Arial"/>
              </a:rPr>
              <a:t>местного 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о</a:t>
            </a:r>
            <a:r>
              <a:rPr spc="-19" dirty="0">
                <a:solidFill>
                  <a:srgbClr val="000066"/>
                </a:solidFill>
                <a:latin typeface="Arial"/>
                <a:cs typeface="Arial"/>
              </a:rPr>
              <a:t>б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ес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п</a:t>
            </a:r>
            <a:r>
              <a:rPr spc="-68"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че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н</a:t>
            </a:r>
            <a:r>
              <a:rPr spc="8" dirty="0">
                <a:solidFill>
                  <a:srgbClr val="000066"/>
                </a:solidFill>
                <a:latin typeface="Arial"/>
                <a:cs typeface="Arial"/>
              </a:rPr>
              <a:t>и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endParaRPr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63153" y="1407319"/>
            <a:ext cx="1958340" cy="139461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(пр</a:t>
            </a:r>
            <a:r>
              <a:rPr spc="-41"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дс</a:t>
            </a:r>
            <a:r>
              <a:rPr spc="-15" dirty="0">
                <a:solidFill>
                  <a:srgbClr val="000066"/>
                </a:solidFill>
                <a:latin typeface="Arial"/>
                <a:cs typeface="Arial"/>
              </a:rPr>
              <a:t>т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ави</a:t>
            </a:r>
            <a:r>
              <a:rPr spc="-19" dirty="0">
                <a:solidFill>
                  <a:srgbClr val="000066"/>
                </a:solidFill>
                <a:latin typeface="Arial"/>
                <a:cs typeface="Arial"/>
              </a:rPr>
              <a:t>т</a:t>
            </a:r>
            <a:r>
              <a:rPr spc="-68"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лями  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(пр</a:t>
            </a:r>
            <a:r>
              <a:rPr spc="-41"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дс</a:t>
            </a:r>
            <a:r>
              <a:rPr spc="-15" dirty="0">
                <a:solidFill>
                  <a:srgbClr val="000066"/>
                </a:solidFill>
                <a:latin typeface="Arial"/>
                <a:cs typeface="Arial"/>
              </a:rPr>
              <a:t>т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ави</a:t>
            </a:r>
            <a:r>
              <a:rPr spc="-19" dirty="0">
                <a:solidFill>
                  <a:srgbClr val="000066"/>
                </a:solidFill>
                <a:latin typeface="Arial"/>
                <a:cs typeface="Arial"/>
              </a:rPr>
              <a:t>т</a:t>
            </a:r>
            <a:r>
              <a:rPr spc="-68" dirty="0">
                <a:solidFill>
                  <a:srgbClr val="000066"/>
                </a:solidFill>
                <a:latin typeface="Arial"/>
                <a:cs typeface="Arial"/>
              </a:rPr>
              <a:t>е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лями  </a:t>
            </a:r>
            <a:r>
              <a:rPr spc="-11" dirty="0">
                <a:solidFill>
                  <a:srgbClr val="000066"/>
                </a:solidFill>
                <a:latin typeface="Arial"/>
                <a:cs typeface="Arial"/>
              </a:rPr>
              <a:t>государственной 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 самоуправления, 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b="1" spc="-11" dirty="0">
                <a:solidFill>
                  <a:srgbClr val="FF0000"/>
                </a:solidFill>
                <a:latin typeface="Arial"/>
                <a:cs typeface="Arial"/>
              </a:rPr>
              <a:t>согласования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9328" y="2230564"/>
            <a:ext cx="3123247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1907">
              <a:spcBef>
                <a:spcPts val="75"/>
              </a:spcBef>
              <a:tabLst>
                <a:tab pos="1879283" algn="l"/>
              </a:tabLst>
            </a:pP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направленная	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на</a:t>
            </a:r>
            <a:endParaRPr>
              <a:latin typeface="Arial"/>
              <a:cs typeface="Arial"/>
            </a:endParaRPr>
          </a:p>
          <a:p>
            <a:pPr marL="9525">
              <a:tabLst>
                <a:tab pos="1791176" algn="l"/>
              </a:tabLst>
            </a:pPr>
            <a:r>
              <a:rPr b="1" spc="-8" dirty="0">
                <a:solidFill>
                  <a:srgbClr val="FF0000"/>
                </a:solidFill>
                <a:latin typeface="Arial"/>
                <a:cs typeface="Arial"/>
              </a:rPr>
              <a:t>интересов	</a:t>
            </a:r>
            <a:r>
              <a:rPr b="1" spc="-11" dirty="0">
                <a:solidFill>
                  <a:srgbClr val="FF0000"/>
                </a:solidFill>
                <a:latin typeface="Arial"/>
                <a:cs typeface="Arial"/>
              </a:rPr>
              <a:t>работников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228742" y="2504884"/>
            <a:ext cx="160020" cy="29337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b="1" dirty="0">
                <a:solidFill>
                  <a:srgbClr val="FF0000"/>
                </a:solidFill>
                <a:latin typeface="Arial"/>
                <a:cs typeface="Arial"/>
              </a:rPr>
              <a:t>и</a:t>
            </a:r>
            <a:endParaRPr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63152" y="2779204"/>
            <a:ext cx="6024563" cy="111761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>
              <a:spcBef>
                <a:spcPts val="75"/>
              </a:spcBef>
            </a:pPr>
            <a:r>
              <a:rPr b="1" spc="-11" dirty="0">
                <a:solidFill>
                  <a:srgbClr val="FF0000"/>
                </a:solidFill>
                <a:latin typeface="Arial"/>
                <a:cs typeface="Arial"/>
              </a:rPr>
              <a:t>работодателей</a:t>
            </a:r>
            <a:r>
              <a:rPr b="1" spc="-8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по 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вопросам </a:t>
            </a:r>
            <a:r>
              <a:rPr spc="-11" dirty="0">
                <a:solidFill>
                  <a:srgbClr val="000066"/>
                </a:solidFill>
                <a:latin typeface="Arial"/>
                <a:cs typeface="Arial"/>
              </a:rPr>
              <a:t>регулирования трудовых 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 отношений 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и иных 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непосредственно 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связанных 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с </a:t>
            </a:r>
            <a:r>
              <a:rPr spc="-4" dirty="0">
                <a:solidFill>
                  <a:srgbClr val="000066"/>
                </a:solidFill>
                <a:latin typeface="Arial"/>
                <a:cs typeface="Arial"/>
              </a:rPr>
              <a:t>ними </a:t>
            </a:r>
            <a:r>
              <a:rPr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pc="-8" dirty="0">
                <a:solidFill>
                  <a:srgbClr val="000066"/>
                </a:solidFill>
                <a:latin typeface="Arial"/>
                <a:cs typeface="Arial"/>
              </a:rPr>
              <a:t>отношений.</a:t>
            </a:r>
            <a:endParaRPr>
              <a:latin typeface="Arial"/>
              <a:cs typeface="Arial"/>
            </a:endParaRPr>
          </a:p>
          <a:p>
            <a:pPr marL="2940368" algn="just"/>
            <a:r>
              <a:rPr b="1" spc="-26" dirty="0">
                <a:solidFill>
                  <a:srgbClr val="C00000"/>
                </a:solidFill>
                <a:latin typeface="Arial"/>
                <a:cs typeface="Arial"/>
              </a:rPr>
              <a:t>Трудовой</a:t>
            </a:r>
            <a:r>
              <a:rPr b="1" spc="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spc="-11" dirty="0">
                <a:solidFill>
                  <a:srgbClr val="C00000"/>
                </a:solidFill>
                <a:latin typeface="Arial"/>
                <a:cs typeface="Arial"/>
              </a:rPr>
              <a:t>Кодекс</a:t>
            </a:r>
            <a:r>
              <a:rPr b="1" spc="-8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spc="-11" dirty="0">
                <a:solidFill>
                  <a:srgbClr val="C00000"/>
                </a:solidFill>
                <a:latin typeface="Arial"/>
                <a:cs typeface="Arial"/>
              </a:rPr>
              <a:t>РФ, </a:t>
            </a:r>
            <a:r>
              <a:rPr b="1" spc="-64" dirty="0">
                <a:solidFill>
                  <a:srgbClr val="C00000"/>
                </a:solidFill>
                <a:latin typeface="Arial"/>
                <a:cs typeface="Arial"/>
              </a:rPr>
              <a:t>ст.</a:t>
            </a:r>
            <a:r>
              <a:rPr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spc="-4" dirty="0">
                <a:solidFill>
                  <a:srgbClr val="C00000"/>
                </a:solidFill>
                <a:latin typeface="Arial"/>
                <a:cs typeface="Arial"/>
              </a:rPr>
              <a:t>23</a:t>
            </a:r>
            <a:endParaRPr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46757" y="1635134"/>
            <a:ext cx="6143625" cy="2865501"/>
            <a:chOff x="277368" y="2052827"/>
            <a:chExt cx="8191500" cy="3820668"/>
          </a:xfrm>
        </p:grpSpPr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7368" y="2052827"/>
              <a:ext cx="2508504" cy="161239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345948" y="5873495"/>
              <a:ext cx="8122920" cy="0"/>
            </a:xfrm>
            <a:custGeom>
              <a:avLst/>
              <a:gdLst/>
              <a:ahLst/>
              <a:cxnLst/>
              <a:rect l="l" t="t" r="r" b="b"/>
              <a:pathLst>
                <a:path w="8122920">
                  <a:moveTo>
                    <a:pt x="0" y="0"/>
                  </a:moveTo>
                  <a:lnTo>
                    <a:pt x="8122538" y="0"/>
                  </a:lnTo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Номер слайда 2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8278" y="164458"/>
            <a:ext cx="6826091" cy="414921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43853" algn="ctr">
              <a:spcBef>
                <a:spcPts val="75"/>
              </a:spcBef>
            </a:pPr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Федеральный</a:t>
            </a:r>
            <a:r>
              <a:rPr sz="2000" b="1" spc="-41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11" dirty="0">
                <a:solidFill>
                  <a:srgbClr val="006FC0"/>
                </a:solidFill>
                <a:latin typeface="Arial"/>
                <a:cs typeface="Arial"/>
              </a:rPr>
              <a:t>закон</a:t>
            </a:r>
            <a:endParaRPr sz="2000" dirty="0">
              <a:latin typeface="Arial"/>
              <a:cs typeface="Arial"/>
            </a:endParaRPr>
          </a:p>
          <a:p>
            <a:pPr marL="342900" algn="ctr">
              <a:spcBef>
                <a:spcPts val="4"/>
              </a:spcBef>
            </a:pPr>
            <a:r>
              <a:rPr sz="2000" b="1" spc="-30" dirty="0">
                <a:solidFill>
                  <a:srgbClr val="006FC0"/>
                </a:solidFill>
                <a:latin typeface="Arial"/>
                <a:cs typeface="Arial"/>
              </a:rPr>
              <a:t>от</a:t>
            </a:r>
            <a:r>
              <a:rPr sz="2000" b="1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12</a:t>
            </a:r>
            <a:r>
              <a:rPr sz="2000" b="1" spc="-15" dirty="0">
                <a:solidFill>
                  <a:srgbClr val="006FC0"/>
                </a:solidFill>
                <a:latin typeface="Arial"/>
                <a:cs typeface="Arial"/>
              </a:rPr>
              <a:t> января</a:t>
            </a:r>
            <a:r>
              <a:rPr sz="2000" b="1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1996</a:t>
            </a:r>
            <a:r>
              <a:rPr sz="2000" b="1" spc="-19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105" dirty="0">
                <a:solidFill>
                  <a:srgbClr val="006FC0"/>
                </a:solidFill>
                <a:latin typeface="Arial"/>
                <a:cs typeface="Arial"/>
              </a:rPr>
              <a:t>г.</a:t>
            </a:r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6FC0"/>
                </a:solidFill>
                <a:latin typeface="Arial"/>
                <a:cs typeface="Arial"/>
              </a:rPr>
              <a:t>N</a:t>
            </a:r>
            <a:r>
              <a:rPr sz="2000" b="1" spc="8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10-ФЗ</a:t>
            </a:r>
            <a:endParaRPr sz="2000" dirty="0">
              <a:latin typeface="Arial"/>
              <a:cs typeface="Arial"/>
            </a:endParaRPr>
          </a:p>
          <a:p>
            <a:pPr marL="611505" marR="608648" algn="ctr"/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"О </a:t>
            </a:r>
            <a:r>
              <a:rPr sz="2000" b="1" spc="-8" dirty="0">
                <a:solidFill>
                  <a:srgbClr val="006FC0"/>
                </a:solidFill>
                <a:latin typeface="Arial"/>
                <a:cs typeface="Arial"/>
              </a:rPr>
              <a:t>профессиональных союзах, </a:t>
            </a:r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их </a:t>
            </a:r>
            <a:r>
              <a:rPr sz="2000" b="1" spc="-8" dirty="0">
                <a:solidFill>
                  <a:srgbClr val="006FC0"/>
                </a:solidFill>
                <a:latin typeface="Arial"/>
                <a:cs typeface="Arial"/>
              </a:rPr>
              <a:t>правах </a:t>
            </a:r>
            <a:r>
              <a:rPr sz="2000" b="1" dirty="0">
                <a:solidFill>
                  <a:srgbClr val="006FC0"/>
                </a:solidFill>
                <a:latin typeface="Arial"/>
                <a:cs typeface="Arial"/>
              </a:rPr>
              <a:t>и </a:t>
            </a:r>
            <a:r>
              <a:rPr sz="2000" b="1" spc="-55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4" dirty="0">
                <a:solidFill>
                  <a:srgbClr val="006FC0"/>
                </a:solidFill>
                <a:latin typeface="Arial"/>
                <a:cs typeface="Arial"/>
              </a:rPr>
              <a:t>гарантиях</a:t>
            </a:r>
            <a:r>
              <a:rPr sz="2000" b="1" spc="19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8" dirty="0">
                <a:solidFill>
                  <a:srgbClr val="006FC0"/>
                </a:solidFill>
                <a:latin typeface="Arial"/>
                <a:cs typeface="Arial"/>
              </a:rPr>
              <a:t>деятельности"</a:t>
            </a:r>
            <a:endParaRPr sz="2000" dirty="0">
              <a:latin typeface="Arial"/>
              <a:cs typeface="Arial"/>
            </a:endParaRPr>
          </a:p>
          <a:p>
            <a:pPr marL="102870" marR="100965" indent="989648" algn="just"/>
            <a:r>
              <a:rPr sz="2100" b="1" spc="-8" dirty="0">
                <a:latin typeface="Arial"/>
                <a:cs typeface="Arial"/>
              </a:rPr>
              <a:t>Статья </a:t>
            </a:r>
            <a:r>
              <a:rPr sz="2100" b="1" spc="-4" dirty="0">
                <a:latin typeface="Arial"/>
                <a:cs typeface="Arial"/>
              </a:rPr>
              <a:t>13. </a:t>
            </a:r>
            <a:r>
              <a:rPr sz="2100" spc="-8" dirty="0">
                <a:latin typeface="Arial"/>
                <a:cs typeface="Arial"/>
              </a:rPr>
              <a:t>Право </a:t>
            </a:r>
            <a:r>
              <a:rPr sz="2100" spc="-4" dirty="0">
                <a:latin typeface="Arial"/>
                <a:cs typeface="Arial"/>
              </a:rPr>
              <a:t>профсоюзов </a:t>
            </a:r>
            <a:r>
              <a:rPr sz="2100" spc="-4" dirty="0">
                <a:solidFill>
                  <a:srgbClr val="FF0000"/>
                </a:solidFill>
                <a:latin typeface="Arial"/>
                <a:cs typeface="Arial"/>
              </a:rPr>
              <a:t>на </a:t>
            </a:r>
            <a:r>
              <a:rPr sz="2100" spc="-15" dirty="0">
                <a:solidFill>
                  <a:srgbClr val="FF0000"/>
                </a:solidFill>
                <a:latin typeface="Arial"/>
                <a:cs typeface="Arial"/>
              </a:rPr>
              <a:t>ведение </a:t>
            </a:r>
            <a:r>
              <a:rPr sz="2100" spc="-1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spc="-4" dirty="0">
                <a:solidFill>
                  <a:srgbClr val="FF0000"/>
                </a:solidFill>
                <a:latin typeface="Arial"/>
                <a:cs typeface="Arial"/>
              </a:rPr>
              <a:t>коллективных</a:t>
            </a:r>
            <a:r>
              <a:rPr sz="2100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FF0000"/>
                </a:solidFill>
                <a:latin typeface="Arial"/>
                <a:cs typeface="Arial"/>
              </a:rPr>
              <a:t>переговоров,</a:t>
            </a:r>
            <a:r>
              <a:rPr sz="2100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FF0000"/>
                </a:solidFill>
                <a:latin typeface="Arial"/>
                <a:cs typeface="Arial"/>
              </a:rPr>
              <a:t>заключение</a:t>
            </a:r>
            <a:r>
              <a:rPr sz="2100" spc="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FF0000"/>
                </a:solidFill>
                <a:latin typeface="Arial"/>
                <a:cs typeface="Arial"/>
              </a:rPr>
              <a:t>соглашений,</a:t>
            </a:r>
            <a:endParaRPr sz="2100" dirty="0">
              <a:latin typeface="Arial"/>
              <a:cs typeface="Arial"/>
            </a:endParaRPr>
          </a:p>
          <a:p>
            <a:pPr marL="2563178" marR="812959" indent="-1750219" algn="just"/>
            <a:r>
              <a:rPr sz="2100" spc="-4" dirty="0">
                <a:solidFill>
                  <a:srgbClr val="FF0000"/>
                </a:solidFill>
                <a:latin typeface="Arial"/>
                <a:cs typeface="Arial"/>
              </a:rPr>
              <a:t>коллективных </a:t>
            </a:r>
            <a:r>
              <a:rPr sz="2100" spc="-11" dirty="0">
                <a:solidFill>
                  <a:srgbClr val="FF0000"/>
                </a:solidFill>
                <a:latin typeface="Arial"/>
                <a:cs typeface="Arial"/>
              </a:rPr>
              <a:t>договоров </a:t>
            </a:r>
            <a:r>
              <a:rPr sz="2100" spc="-4" dirty="0">
                <a:solidFill>
                  <a:srgbClr val="FF0000"/>
                </a:solidFill>
                <a:latin typeface="Arial"/>
                <a:cs typeface="Arial"/>
              </a:rPr>
              <a:t>и </a:t>
            </a:r>
            <a:r>
              <a:rPr sz="2100" spc="-8" dirty="0">
                <a:solidFill>
                  <a:srgbClr val="FF0000"/>
                </a:solidFill>
                <a:latin typeface="Arial"/>
                <a:cs typeface="Arial"/>
              </a:rPr>
              <a:t>контроль </a:t>
            </a:r>
            <a:r>
              <a:rPr sz="2100" spc="-4" dirty="0">
                <a:solidFill>
                  <a:srgbClr val="FF0000"/>
                </a:solidFill>
                <a:latin typeface="Arial"/>
                <a:cs typeface="Arial"/>
              </a:rPr>
              <a:t>за их </a:t>
            </a:r>
            <a:r>
              <a:rPr sz="2100" spc="-57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spc="-8" dirty="0">
                <a:solidFill>
                  <a:srgbClr val="FF0000"/>
                </a:solidFill>
                <a:latin typeface="Arial"/>
                <a:cs typeface="Arial"/>
              </a:rPr>
              <a:t>выполнением</a:t>
            </a:r>
            <a:endParaRPr sz="2100" dirty="0">
              <a:latin typeface="Arial"/>
              <a:cs typeface="Arial"/>
            </a:endParaRPr>
          </a:p>
          <a:p>
            <a:pPr marL="9525" marR="3810" indent="342900" algn="just"/>
            <a:r>
              <a:rPr sz="2100" b="1" spc="-4" dirty="0">
                <a:latin typeface="Arial"/>
                <a:cs typeface="Arial"/>
              </a:rPr>
              <a:t>Статья </a:t>
            </a:r>
            <a:r>
              <a:rPr sz="2100" b="1" dirty="0">
                <a:latin typeface="Arial"/>
                <a:cs typeface="Arial"/>
              </a:rPr>
              <a:t>19. </a:t>
            </a:r>
            <a:r>
              <a:rPr sz="2100" spc="-8" dirty="0">
                <a:latin typeface="Arial"/>
                <a:cs typeface="Arial"/>
              </a:rPr>
              <a:t>Право </a:t>
            </a:r>
            <a:r>
              <a:rPr sz="2100" spc="-4" dirty="0">
                <a:latin typeface="Arial"/>
                <a:cs typeface="Arial"/>
              </a:rPr>
              <a:t>профсоюзов </a:t>
            </a:r>
            <a:r>
              <a:rPr sz="2100" spc="4" dirty="0">
                <a:latin typeface="Arial"/>
                <a:cs typeface="Arial"/>
              </a:rPr>
              <a:t>на </a:t>
            </a:r>
            <a:r>
              <a:rPr sz="2100" spc="-8" dirty="0">
                <a:latin typeface="Arial"/>
                <a:cs typeface="Arial"/>
              </a:rPr>
              <a:t>осуществление </a:t>
            </a:r>
            <a:r>
              <a:rPr sz="2100" spc="-4" dirty="0">
                <a:latin typeface="Arial"/>
                <a:cs typeface="Arial"/>
              </a:rPr>
              <a:t> профсоюзного</a:t>
            </a:r>
            <a:r>
              <a:rPr sz="2100" dirty="0">
                <a:latin typeface="Arial"/>
                <a:cs typeface="Arial"/>
              </a:rPr>
              <a:t> </a:t>
            </a:r>
            <a:r>
              <a:rPr sz="2100" spc="-8" dirty="0">
                <a:latin typeface="Arial"/>
                <a:cs typeface="Arial"/>
              </a:rPr>
              <a:t>контроля</a:t>
            </a:r>
            <a:r>
              <a:rPr sz="2100" spc="-4" dirty="0">
                <a:latin typeface="Arial"/>
                <a:cs typeface="Arial"/>
              </a:rPr>
              <a:t> за</a:t>
            </a:r>
            <a:r>
              <a:rPr sz="2100" dirty="0">
                <a:latin typeface="Arial"/>
                <a:cs typeface="Arial"/>
              </a:rPr>
              <a:t> </a:t>
            </a:r>
            <a:r>
              <a:rPr sz="2100" spc="-15" dirty="0">
                <a:latin typeface="Arial"/>
                <a:cs typeface="Arial"/>
              </a:rPr>
              <a:t>соблюдением </a:t>
            </a:r>
            <a:r>
              <a:rPr sz="2100" spc="-11" dirty="0">
                <a:latin typeface="Arial"/>
                <a:cs typeface="Arial"/>
              </a:rPr>
              <a:t> </a:t>
            </a:r>
            <a:r>
              <a:rPr sz="2100" spc="-15" dirty="0">
                <a:latin typeface="Arial"/>
                <a:cs typeface="Arial"/>
              </a:rPr>
              <a:t>законодательства</a:t>
            </a:r>
            <a:r>
              <a:rPr sz="2100" spc="49" dirty="0">
                <a:latin typeface="Arial"/>
                <a:cs typeface="Arial"/>
              </a:rPr>
              <a:t> </a:t>
            </a:r>
            <a:r>
              <a:rPr sz="2100" spc="-4" dirty="0">
                <a:latin typeface="Arial"/>
                <a:cs typeface="Arial"/>
              </a:rPr>
              <a:t>о</a:t>
            </a:r>
            <a:r>
              <a:rPr sz="2100" spc="4" dirty="0">
                <a:latin typeface="Arial"/>
                <a:cs typeface="Arial"/>
              </a:rPr>
              <a:t> </a:t>
            </a:r>
            <a:r>
              <a:rPr sz="2100" spc="-23" dirty="0">
                <a:latin typeface="Arial"/>
                <a:cs typeface="Arial"/>
              </a:rPr>
              <a:t>труде</a:t>
            </a:r>
            <a:endParaRPr sz="2100" dirty="0">
              <a:latin typeface="Arial"/>
              <a:cs typeface="Arial"/>
            </a:endParaRPr>
          </a:p>
          <a:p>
            <a:pPr marL="9525" marR="4286" indent="342900" algn="just"/>
            <a:r>
              <a:rPr sz="2100" b="1" spc="-4" dirty="0">
                <a:latin typeface="Arial"/>
                <a:cs typeface="Arial"/>
              </a:rPr>
              <a:t>Статья </a:t>
            </a:r>
            <a:r>
              <a:rPr sz="2100" b="1" dirty="0">
                <a:latin typeface="Arial"/>
                <a:cs typeface="Arial"/>
              </a:rPr>
              <a:t>20. </a:t>
            </a:r>
            <a:r>
              <a:rPr sz="2100" spc="-8" dirty="0">
                <a:latin typeface="Arial"/>
                <a:cs typeface="Arial"/>
              </a:rPr>
              <a:t>Права </a:t>
            </a:r>
            <a:r>
              <a:rPr sz="2100" spc="-4" dirty="0">
                <a:latin typeface="Arial"/>
                <a:cs typeface="Arial"/>
              </a:rPr>
              <a:t>профсоюзов в </a:t>
            </a:r>
            <a:r>
              <a:rPr sz="2100" spc="-19" dirty="0">
                <a:latin typeface="Arial"/>
                <a:cs typeface="Arial"/>
              </a:rPr>
              <a:t>области </a:t>
            </a:r>
            <a:r>
              <a:rPr sz="2100" spc="-8" dirty="0">
                <a:latin typeface="Arial"/>
                <a:cs typeface="Arial"/>
              </a:rPr>
              <a:t>охраны </a:t>
            </a:r>
            <a:r>
              <a:rPr sz="2100" spc="-4" dirty="0">
                <a:latin typeface="Arial"/>
                <a:cs typeface="Arial"/>
              </a:rPr>
              <a:t> </a:t>
            </a:r>
            <a:r>
              <a:rPr sz="2100" spc="-23" dirty="0">
                <a:latin typeface="Arial"/>
                <a:cs typeface="Arial"/>
              </a:rPr>
              <a:t>труда</a:t>
            </a:r>
            <a:r>
              <a:rPr sz="2100" spc="11" dirty="0">
                <a:latin typeface="Arial"/>
                <a:cs typeface="Arial"/>
              </a:rPr>
              <a:t> </a:t>
            </a:r>
            <a:r>
              <a:rPr sz="2100" spc="-4" dirty="0">
                <a:latin typeface="Arial"/>
                <a:cs typeface="Arial"/>
              </a:rPr>
              <a:t>и</a:t>
            </a:r>
            <a:r>
              <a:rPr sz="2100" dirty="0">
                <a:latin typeface="Arial"/>
                <a:cs typeface="Arial"/>
              </a:rPr>
              <a:t> </a:t>
            </a:r>
            <a:r>
              <a:rPr sz="2100" spc="-8" dirty="0">
                <a:latin typeface="Arial"/>
                <a:cs typeface="Arial"/>
              </a:rPr>
              <a:t>окружающей</a:t>
            </a:r>
            <a:r>
              <a:rPr sz="2100" spc="15" dirty="0">
                <a:latin typeface="Arial"/>
                <a:cs typeface="Arial"/>
              </a:rPr>
              <a:t> </a:t>
            </a:r>
            <a:r>
              <a:rPr sz="2100" spc="-15" dirty="0">
                <a:latin typeface="Arial"/>
                <a:cs typeface="Arial"/>
              </a:rPr>
              <a:t>среды</a:t>
            </a:r>
            <a:endParaRPr sz="2100" dirty="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656207" y="346330"/>
            <a:ext cx="7110603" cy="4115942"/>
            <a:chOff x="2208276" y="461772"/>
            <a:chExt cx="9480804" cy="5487923"/>
          </a:xfrm>
        </p:grpSpPr>
        <p:sp>
          <p:nvSpPr>
            <p:cNvPr id="4" name="object 4"/>
            <p:cNvSpPr/>
            <p:nvPr/>
          </p:nvSpPr>
          <p:spPr>
            <a:xfrm>
              <a:off x="2208276" y="5949695"/>
              <a:ext cx="6240145" cy="0"/>
            </a:xfrm>
            <a:custGeom>
              <a:avLst/>
              <a:gdLst/>
              <a:ahLst/>
              <a:cxnLst/>
              <a:rect l="l" t="t" r="r" b="b"/>
              <a:pathLst>
                <a:path w="6240145">
                  <a:moveTo>
                    <a:pt x="0" y="0"/>
                  </a:moveTo>
                  <a:lnTo>
                    <a:pt x="6240145" y="0"/>
                  </a:lnTo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11868" y="461772"/>
              <a:ext cx="2077212" cy="3054095"/>
            </a:xfrm>
            <a:prstGeom prst="rect">
              <a:avLst/>
            </a:prstGeom>
          </p:spPr>
        </p:pic>
      </p:grpSp>
      <p:sp>
        <p:nvSpPr>
          <p:cNvPr id="6" name="Номер слайда 5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01469" y="303149"/>
              <a:ext cx="4174998" cy="37693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05196" y="378586"/>
              <a:ext cx="5647817" cy="6015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09700" y="1251203"/>
              <a:ext cx="3006852" cy="1016508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401128" y="1006412"/>
            <a:ext cx="1568291" cy="496514"/>
          </a:xfrm>
          <a:prstGeom prst="rect">
            <a:avLst/>
          </a:prstGeom>
        </p:spPr>
        <p:txBody>
          <a:bodyPr vert="horz" wrap="square" lIns="0" tIns="74771" rIns="0" bIns="0" rtlCol="0">
            <a:spAutoFit/>
          </a:bodyPr>
          <a:lstStyle/>
          <a:p>
            <a:pPr marL="331469" marR="3810" indent="-322421">
              <a:lnSpc>
                <a:spcPct val="76200"/>
              </a:lnSpc>
              <a:spcBef>
                <a:spcPts val="589"/>
              </a:spcBef>
            </a:pPr>
            <a:r>
              <a:rPr b="1" spc="-4" dirty="0">
                <a:solidFill>
                  <a:srgbClr val="FFFFFF"/>
                </a:solidFill>
                <a:latin typeface="Trebuchet MS"/>
                <a:cs typeface="Trebuchet MS"/>
              </a:rPr>
              <a:t>Фед</a:t>
            </a:r>
            <a:r>
              <a:rPr b="1" spc="4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b="1" dirty="0">
                <a:solidFill>
                  <a:srgbClr val="FFFFFF"/>
                </a:solidFill>
                <a:latin typeface="Trebuchet MS"/>
                <a:cs typeface="Trebuchet MS"/>
              </a:rPr>
              <a:t>раль</a:t>
            </a:r>
            <a:r>
              <a:rPr b="1" spc="4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b="1" spc="-4" dirty="0">
                <a:solidFill>
                  <a:srgbClr val="FFFFFF"/>
                </a:solidFill>
                <a:latin typeface="Trebuchet MS"/>
                <a:cs typeface="Trebuchet MS"/>
              </a:rPr>
              <a:t>ый  </a:t>
            </a:r>
            <a:r>
              <a:rPr b="1" dirty="0">
                <a:solidFill>
                  <a:srgbClr val="FFFFFF"/>
                </a:solidFill>
                <a:latin typeface="Trebuchet MS"/>
                <a:cs typeface="Trebuchet MS"/>
              </a:rPr>
              <a:t>уровень</a:t>
            </a:r>
            <a:endParaRPr>
              <a:latin typeface="Trebuchet MS"/>
              <a:cs typeface="Trebuchet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98981" y="2376296"/>
            <a:ext cx="2371725" cy="2760345"/>
            <a:chOff x="1331975" y="3168395"/>
            <a:chExt cx="3162300" cy="368046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09699" y="3168395"/>
              <a:ext cx="3006852" cy="101498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31975" y="4896611"/>
              <a:ext cx="3162300" cy="101498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09699" y="5832346"/>
              <a:ext cx="3006852" cy="101650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519999" y="4443146"/>
            <a:ext cx="1260158" cy="496514"/>
          </a:xfrm>
          <a:prstGeom prst="rect">
            <a:avLst/>
          </a:prstGeom>
        </p:spPr>
        <p:txBody>
          <a:bodyPr vert="horz" wrap="square" lIns="0" tIns="74771" rIns="0" bIns="0" rtlCol="0">
            <a:spAutoFit/>
          </a:bodyPr>
          <a:lstStyle/>
          <a:p>
            <a:pPr marL="212884" marR="3810" indent="-203835">
              <a:lnSpc>
                <a:spcPct val="76200"/>
              </a:lnSpc>
              <a:spcBef>
                <a:spcPts val="589"/>
              </a:spcBef>
            </a:pPr>
            <a:r>
              <a:rPr b="1" spc="-4" dirty="0">
                <a:latin typeface="Trebuchet MS"/>
                <a:cs typeface="Trebuchet MS"/>
              </a:rPr>
              <a:t>Локаль</a:t>
            </a:r>
            <a:r>
              <a:rPr b="1" spc="4" dirty="0">
                <a:latin typeface="Trebuchet MS"/>
                <a:cs typeface="Trebuchet MS"/>
              </a:rPr>
              <a:t>н</a:t>
            </a:r>
            <a:r>
              <a:rPr b="1" spc="-4" dirty="0">
                <a:latin typeface="Trebuchet MS"/>
                <a:cs typeface="Trebuchet MS"/>
              </a:rPr>
              <a:t>ый  </a:t>
            </a:r>
            <a:r>
              <a:rPr b="1" dirty="0">
                <a:latin typeface="Trebuchet MS"/>
                <a:cs typeface="Trebuchet MS"/>
              </a:rPr>
              <a:t>уровень</a:t>
            </a:r>
            <a:endParaRPr>
              <a:latin typeface="Trebuchet MS"/>
              <a:cs typeface="Trebuchet MS"/>
            </a:endParaRPr>
          </a:p>
        </p:txBody>
      </p: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67862" y="888110"/>
            <a:ext cx="2398013" cy="1069848"/>
          </a:xfrm>
          <a:prstGeom prst="rect">
            <a:avLst/>
          </a:prstGeom>
        </p:spPr>
      </p:pic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654934" y="975740"/>
            <a:ext cx="1697831" cy="567752"/>
          </a:xfrm>
          <a:prstGeom prst="rect">
            <a:avLst/>
          </a:prstGeom>
        </p:spPr>
        <p:txBody>
          <a:bodyPr vert="horz" wrap="square" lIns="0" tIns="110966" rIns="0" bIns="0" rtlCol="0">
            <a:spAutoFit/>
          </a:bodyPr>
          <a:lstStyle/>
          <a:p>
            <a:pPr marL="114300" marR="3810" indent="-105251">
              <a:lnSpc>
                <a:spcPct val="68200"/>
              </a:lnSpc>
              <a:spcBef>
                <a:spcPts val="874"/>
              </a:spcBef>
            </a:pPr>
            <a:r>
              <a:rPr sz="2100" spc="-4" dirty="0">
                <a:solidFill>
                  <a:srgbClr val="000000"/>
                </a:solidFill>
              </a:rPr>
              <a:t>Генеральное  соглашение</a:t>
            </a:r>
            <a:endParaRPr sz="2100"/>
          </a:p>
        </p:txBody>
      </p:sp>
      <p:pic>
        <p:nvPicPr>
          <p:cNvPr id="14" name="object 1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385566" y="1737359"/>
            <a:ext cx="2670048" cy="2830068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3561397" y="2533840"/>
            <a:ext cx="1993583" cy="978634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algn="ctr">
              <a:spcBef>
                <a:spcPts val="71"/>
              </a:spcBef>
            </a:pPr>
            <a:r>
              <a:rPr sz="2100" spc="-8" dirty="0">
                <a:latin typeface="Trebuchet MS"/>
                <a:cs typeface="Trebuchet MS"/>
              </a:rPr>
              <a:t>Трехсторонние,  двусторонние </a:t>
            </a:r>
            <a:r>
              <a:rPr sz="2100" spc="-4" dirty="0">
                <a:latin typeface="Trebuchet MS"/>
                <a:cs typeface="Trebuchet MS"/>
              </a:rPr>
              <a:t> </a:t>
            </a:r>
            <a:r>
              <a:rPr sz="2100" spc="-8" dirty="0">
                <a:latin typeface="Trebuchet MS"/>
                <a:cs typeface="Trebuchet MS"/>
              </a:rPr>
              <a:t>соглашения</a:t>
            </a:r>
            <a:endParaRPr sz="2100">
              <a:latin typeface="Trebuchet MS"/>
              <a:cs typeface="Trebuchet MS"/>
            </a:endParaRPr>
          </a:p>
        </p:txBody>
      </p:sp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427857" y="4323969"/>
            <a:ext cx="2476881" cy="819530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3603498" y="4412513"/>
            <a:ext cx="1801178" cy="558454"/>
          </a:xfrm>
          <a:prstGeom prst="rect">
            <a:avLst/>
          </a:prstGeom>
        </p:spPr>
        <p:txBody>
          <a:bodyPr vert="horz" wrap="square" lIns="0" tIns="110966" rIns="0" bIns="0" rtlCol="0">
            <a:spAutoFit/>
          </a:bodyPr>
          <a:lstStyle/>
          <a:p>
            <a:pPr marL="449580" marR="3810" indent="-440531">
              <a:lnSpc>
                <a:spcPct val="68200"/>
              </a:lnSpc>
              <a:spcBef>
                <a:spcPts val="874"/>
              </a:spcBef>
            </a:pPr>
            <a:r>
              <a:rPr sz="2100" spc="-4" dirty="0">
                <a:latin typeface="Trebuchet MS"/>
                <a:cs typeface="Trebuchet MS"/>
              </a:rPr>
              <a:t>Колле</a:t>
            </a:r>
            <a:r>
              <a:rPr sz="2100" spc="-11" dirty="0">
                <a:latin typeface="Trebuchet MS"/>
                <a:cs typeface="Trebuchet MS"/>
              </a:rPr>
              <a:t>к</a:t>
            </a:r>
            <a:r>
              <a:rPr sz="2100" spc="-8" dirty="0">
                <a:latin typeface="Trebuchet MS"/>
                <a:cs typeface="Trebuchet MS"/>
              </a:rPr>
              <a:t>тивный  договор</a:t>
            </a:r>
            <a:endParaRPr sz="2100">
              <a:latin typeface="Trebuchet MS"/>
              <a:cs typeface="Trebuchet MS"/>
            </a:endParaRPr>
          </a:p>
        </p:txBody>
      </p:sp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57275" y="3024377"/>
            <a:ext cx="2255139" cy="761238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1163193" y="2444496"/>
            <a:ext cx="2044065" cy="1800204"/>
          </a:xfrm>
          <a:prstGeom prst="rect">
            <a:avLst/>
          </a:prstGeom>
        </p:spPr>
        <p:txBody>
          <a:bodyPr vert="horz" wrap="square" lIns="0" tIns="74771" rIns="0" bIns="0" rtlCol="0">
            <a:spAutoFit/>
          </a:bodyPr>
          <a:lstStyle/>
          <a:p>
            <a:pPr marL="219551" marR="213836" algn="ctr">
              <a:lnSpc>
                <a:spcPct val="76200"/>
              </a:lnSpc>
              <a:spcBef>
                <a:spcPts val="589"/>
              </a:spcBef>
            </a:pPr>
            <a:r>
              <a:rPr b="1" dirty="0">
                <a:latin typeface="Trebuchet MS"/>
                <a:cs typeface="Trebuchet MS"/>
              </a:rPr>
              <a:t>Р</a:t>
            </a:r>
            <a:r>
              <a:rPr b="1" spc="4" dirty="0">
                <a:latin typeface="Trebuchet MS"/>
                <a:cs typeface="Trebuchet MS"/>
              </a:rPr>
              <a:t>е</a:t>
            </a:r>
            <a:r>
              <a:rPr b="1" dirty="0">
                <a:latin typeface="Trebuchet MS"/>
                <a:cs typeface="Trebuchet MS"/>
              </a:rPr>
              <a:t>гион</a:t>
            </a:r>
            <a:r>
              <a:rPr b="1" spc="4" dirty="0">
                <a:latin typeface="Trebuchet MS"/>
                <a:cs typeface="Trebuchet MS"/>
              </a:rPr>
              <a:t>а</a:t>
            </a:r>
            <a:r>
              <a:rPr b="1" spc="-4" dirty="0">
                <a:latin typeface="Trebuchet MS"/>
                <a:cs typeface="Trebuchet MS"/>
              </a:rPr>
              <a:t>л</a:t>
            </a:r>
            <a:r>
              <a:rPr b="1" dirty="0">
                <a:latin typeface="Trebuchet MS"/>
                <a:cs typeface="Trebuchet MS"/>
              </a:rPr>
              <a:t>ь</a:t>
            </a:r>
            <a:r>
              <a:rPr b="1" spc="4" dirty="0">
                <a:latin typeface="Trebuchet MS"/>
                <a:cs typeface="Trebuchet MS"/>
              </a:rPr>
              <a:t>н</a:t>
            </a:r>
            <a:r>
              <a:rPr b="1" spc="-4" dirty="0">
                <a:latin typeface="Trebuchet MS"/>
                <a:cs typeface="Trebuchet MS"/>
              </a:rPr>
              <a:t>ый  </a:t>
            </a:r>
            <a:r>
              <a:rPr b="1" dirty="0">
                <a:latin typeface="Trebuchet MS"/>
                <a:cs typeface="Trebuchet MS"/>
              </a:rPr>
              <a:t>уровень</a:t>
            </a:r>
            <a:endParaRPr>
              <a:latin typeface="Trebuchet MS"/>
              <a:cs typeface="Trebuchet MS"/>
            </a:endParaRPr>
          </a:p>
          <a:p>
            <a:pPr marL="367188" marR="363379" algn="ctr">
              <a:lnSpc>
                <a:spcPct val="76300"/>
              </a:lnSpc>
              <a:spcBef>
                <a:spcPts val="1808"/>
              </a:spcBef>
            </a:pPr>
            <a:r>
              <a:rPr b="1" spc="-4" dirty="0">
                <a:latin typeface="Trebuchet MS"/>
                <a:cs typeface="Trebuchet MS"/>
              </a:rPr>
              <a:t>Отраслевой  уровень</a:t>
            </a:r>
            <a:endParaRPr>
              <a:latin typeface="Trebuchet MS"/>
              <a:cs typeface="Trebuchet MS"/>
            </a:endParaRPr>
          </a:p>
          <a:p>
            <a:pPr marL="9525" marR="3810" algn="ctr">
              <a:lnSpc>
                <a:spcPct val="76200"/>
              </a:lnSpc>
              <a:spcBef>
                <a:spcPts val="1811"/>
              </a:spcBef>
            </a:pPr>
            <a:r>
              <a:rPr b="1" dirty="0">
                <a:latin typeface="Trebuchet MS"/>
                <a:cs typeface="Trebuchet MS"/>
              </a:rPr>
              <a:t>Территориальный  уровень</a:t>
            </a:r>
            <a:endParaRPr>
              <a:latin typeface="Trebuchet MS"/>
              <a:cs typeface="Trebuchet MS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1244" y="1643443"/>
            <a:ext cx="7809548" cy="2812256"/>
            <a:chOff x="68326" y="2191257"/>
            <a:chExt cx="10412730" cy="3749675"/>
          </a:xfrm>
        </p:grpSpPr>
        <p:sp>
          <p:nvSpPr>
            <p:cNvPr id="21" name="object 21"/>
            <p:cNvSpPr/>
            <p:nvPr/>
          </p:nvSpPr>
          <p:spPr>
            <a:xfrm>
              <a:off x="281178" y="2254757"/>
              <a:ext cx="7891780" cy="5080"/>
            </a:xfrm>
            <a:custGeom>
              <a:avLst/>
              <a:gdLst/>
              <a:ahLst/>
              <a:cxnLst/>
              <a:rect l="l" t="t" r="r" b="b"/>
              <a:pathLst>
                <a:path w="7891780" h="5080">
                  <a:moveTo>
                    <a:pt x="0" y="0"/>
                  </a:moveTo>
                  <a:lnTo>
                    <a:pt x="7891272" y="4571"/>
                  </a:lnTo>
                </a:path>
              </a:pathLst>
            </a:custGeom>
            <a:ln w="126492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31826" y="5851398"/>
              <a:ext cx="10285730" cy="26034"/>
            </a:xfrm>
            <a:custGeom>
              <a:avLst/>
              <a:gdLst/>
              <a:ahLst/>
              <a:cxnLst/>
              <a:rect l="l" t="t" r="r" b="b"/>
              <a:pathLst>
                <a:path w="10285730" h="26035">
                  <a:moveTo>
                    <a:pt x="0" y="0"/>
                  </a:moveTo>
                  <a:lnTo>
                    <a:pt x="10285476" y="25907"/>
                  </a:lnTo>
                </a:path>
              </a:pathLst>
            </a:custGeom>
            <a:ln w="126492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87779" y="2304287"/>
              <a:ext cx="3250692" cy="1014984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1130045" y="1796224"/>
            <a:ext cx="2109788" cy="496033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602933" marR="3810" indent="-593408">
              <a:lnSpc>
                <a:spcPct val="76300"/>
              </a:lnSpc>
              <a:spcBef>
                <a:spcPts val="585"/>
              </a:spcBef>
            </a:pPr>
            <a:r>
              <a:rPr b="1" dirty="0">
                <a:solidFill>
                  <a:srgbClr val="FFFFFF"/>
                </a:solidFill>
                <a:latin typeface="Trebuchet MS"/>
                <a:cs typeface="Trebuchet MS"/>
              </a:rPr>
              <a:t>М</a:t>
            </a:r>
            <a:r>
              <a:rPr b="1" spc="4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b="1" dirty="0">
                <a:solidFill>
                  <a:srgbClr val="FFFFFF"/>
                </a:solidFill>
                <a:latin typeface="Trebuchet MS"/>
                <a:cs typeface="Trebuchet MS"/>
              </a:rPr>
              <a:t>жр</a:t>
            </a:r>
            <a:r>
              <a:rPr b="1" spc="4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b="1" dirty="0">
                <a:solidFill>
                  <a:srgbClr val="FFFFFF"/>
                </a:solidFill>
                <a:latin typeface="Trebuchet MS"/>
                <a:cs typeface="Trebuchet MS"/>
              </a:rPr>
              <a:t>гиональ</a:t>
            </a:r>
            <a:r>
              <a:rPr b="1" spc="4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b="1" spc="-4" dirty="0">
                <a:solidFill>
                  <a:srgbClr val="FFFFFF"/>
                </a:solidFill>
                <a:latin typeface="Trebuchet MS"/>
                <a:cs typeface="Trebuchet MS"/>
              </a:rPr>
              <a:t>ый  </a:t>
            </a:r>
            <a:r>
              <a:rPr b="1" dirty="0">
                <a:solidFill>
                  <a:srgbClr val="FFFFFF"/>
                </a:solidFill>
                <a:latin typeface="Trebuchet MS"/>
                <a:cs typeface="Trebuchet MS"/>
              </a:rPr>
              <a:t>уровень</a:t>
            </a:r>
            <a:endParaRPr>
              <a:latin typeface="Trebuchet MS"/>
              <a:cs typeface="Trebuchet MS"/>
            </a:endParaRPr>
          </a:p>
        </p:txBody>
      </p:sp>
      <p:pic>
        <p:nvPicPr>
          <p:cNvPr id="25" name="object 2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704712" y="1002410"/>
            <a:ext cx="2513457" cy="3585591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6199918" y="1535582"/>
            <a:ext cx="1202531" cy="978634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indent="-3810" algn="ctr">
              <a:spcBef>
                <a:spcPts val="71"/>
              </a:spcBef>
            </a:pPr>
            <a:r>
              <a:rPr sz="2100" spc="-8" dirty="0">
                <a:latin typeface="Trebuchet MS"/>
                <a:cs typeface="Trebuchet MS"/>
              </a:rPr>
              <a:t>Решения </a:t>
            </a:r>
            <a:r>
              <a:rPr sz="2100" spc="-4" dirty="0">
                <a:latin typeface="Trebuchet MS"/>
                <a:cs typeface="Trebuchet MS"/>
              </a:rPr>
              <a:t> </a:t>
            </a:r>
            <a:r>
              <a:rPr sz="2100" spc="-8" dirty="0">
                <a:latin typeface="Trebuchet MS"/>
                <a:cs typeface="Trebuchet MS"/>
              </a:rPr>
              <a:t>комиссий  </a:t>
            </a:r>
            <a:r>
              <a:rPr sz="2100" spc="-4" dirty="0">
                <a:latin typeface="Trebuchet MS"/>
                <a:cs typeface="Trebuchet MS"/>
              </a:rPr>
              <a:t>по</a:t>
            </a:r>
            <a:endParaRPr sz="2100">
              <a:latin typeface="Trebuchet MS"/>
              <a:cs typeface="Trebuchet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880830" y="2496121"/>
            <a:ext cx="1924050" cy="130179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algn="ctr">
              <a:spcBef>
                <a:spcPts val="71"/>
              </a:spcBef>
            </a:pPr>
            <a:r>
              <a:rPr sz="2100" spc="-8" dirty="0">
                <a:latin typeface="Trebuchet MS"/>
                <a:cs typeface="Trebuchet MS"/>
              </a:rPr>
              <a:t>рег</a:t>
            </a:r>
            <a:r>
              <a:rPr sz="2100" dirty="0">
                <a:latin typeface="Trebuchet MS"/>
                <a:cs typeface="Trebuchet MS"/>
              </a:rPr>
              <a:t>у</a:t>
            </a:r>
            <a:r>
              <a:rPr sz="2100" spc="-4" dirty="0">
                <a:latin typeface="Trebuchet MS"/>
                <a:cs typeface="Trebuchet MS"/>
              </a:rPr>
              <a:t>лиров</a:t>
            </a:r>
            <a:r>
              <a:rPr sz="2100" spc="4" dirty="0">
                <a:latin typeface="Trebuchet MS"/>
                <a:cs typeface="Trebuchet MS"/>
              </a:rPr>
              <a:t>а</a:t>
            </a:r>
            <a:r>
              <a:rPr sz="2100" spc="-8" dirty="0">
                <a:latin typeface="Trebuchet MS"/>
                <a:cs typeface="Trebuchet MS"/>
              </a:rPr>
              <a:t>нию  социально- </a:t>
            </a:r>
            <a:r>
              <a:rPr sz="2100" spc="-4" dirty="0">
                <a:latin typeface="Trebuchet MS"/>
                <a:cs typeface="Trebuchet MS"/>
              </a:rPr>
              <a:t> </a:t>
            </a:r>
            <a:r>
              <a:rPr sz="2100" spc="-8" dirty="0">
                <a:latin typeface="Trebuchet MS"/>
                <a:cs typeface="Trebuchet MS"/>
              </a:rPr>
              <a:t>трудовых </a:t>
            </a:r>
            <a:r>
              <a:rPr sz="2100" spc="-4" dirty="0">
                <a:latin typeface="Trebuchet MS"/>
                <a:cs typeface="Trebuchet MS"/>
              </a:rPr>
              <a:t> </a:t>
            </a:r>
            <a:r>
              <a:rPr sz="2100" spc="-8" dirty="0">
                <a:latin typeface="Trebuchet MS"/>
                <a:cs typeface="Trebuchet MS"/>
              </a:rPr>
              <a:t>отношений</a:t>
            </a:r>
            <a:endParaRPr sz="2100">
              <a:latin typeface="Trebuchet MS"/>
              <a:cs typeface="Trebuchet MS"/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4294967295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6F15528-21DE-4FAA-801E-634DDDAF4B2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ÐÐ°ÑÑÐ¸Ð½ÐºÐ¸ Ð¿Ð¾ Ð·Ð°Ð¿ÑÐ¾ÑÑ ÑÐºÐ°Ð· Ð¾ ÑÐ°Ð·Ð²Ð¸ÑÐ¸Ð¸ ÑÐ¾ÑÐ¸Ð°Ð»ÑÐ½Ð¾Ð³Ð¾ Ð¿Ð°ÑÑÐ½ÐµÑÑÑÐ²Ð° Ð² ÑÑÐµÑÐµ ÑÑÑÐ´Ð° Ð² ÑÐµÑÐ¿ÑÐ±Ð»Ð¸ÐºÐµ ÑÐ°ÑÐ°ÑÑÑÐ°Ð½">
            <a:extLst>
              <a:ext uri="{FF2B5EF4-FFF2-40B4-BE49-F238E27FC236}">
                <a16:creationId xmlns:a16="http://schemas.microsoft.com/office/drawing/2014/main" xmlns="" id="{C9B001A6-A285-4C06-81C4-E6CDED546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583" y="121941"/>
            <a:ext cx="3429881" cy="4850109"/>
          </a:xfrm>
          <a:prstGeom prst="rect">
            <a:avLst/>
          </a:prstGeom>
          <a:noFill/>
          <a:ln w="12700">
            <a:solidFill>
              <a:schemeClr val="tx1">
                <a:lumMod val="95000"/>
                <a:lumOff val="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E7DF057-4268-40C0-9ABF-C4E2A86D1FE5}"/>
              </a:ext>
            </a:extLst>
          </p:cNvPr>
          <p:cNvSpPr txBox="1"/>
          <p:nvPr/>
        </p:nvSpPr>
        <p:spPr>
          <a:xfrm>
            <a:off x="4171950" y="457200"/>
            <a:ext cx="3771900" cy="15927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17 ноября 2015 года</a:t>
            </a:r>
          </a:p>
          <a:p>
            <a:pPr algn="ctr"/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подписан </a:t>
            </a:r>
          </a:p>
          <a:p>
            <a:pPr algn="ctr"/>
            <a:r>
              <a:rPr lang="ru-RU" sz="2100" dirty="0">
                <a:ln w="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Указ «О развитии социального партнерства в сфере труда в Республике Татарстан»</a:t>
            </a:r>
          </a:p>
        </p:txBody>
      </p:sp>
      <p:pic>
        <p:nvPicPr>
          <p:cNvPr id="13" name="Picture 4" descr="ÐÐ°ÑÑÐ¸Ð½ÐºÐ¸ Ð¿Ð¾ Ð·Ð°Ð¿ÑÐ¾ÑÑ ÑÐ¾ÑÐ¸Ð°Ð»ÑÐ½Ð¾Ðµ Ð¿Ð°ÑÑÐ½ÐµÑÑÑÐ²Ð¾">
            <a:extLst>
              <a:ext uri="{FF2B5EF4-FFF2-40B4-BE49-F238E27FC236}">
                <a16:creationId xmlns:a16="http://schemas.microsoft.com/office/drawing/2014/main" xmlns="" id="{2283F22E-475F-4D92-A506-51AFFC762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2937" y="2122125"/>
            <a:ext cx="2849926" cy="284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1355" y="854963"/>
              <a:ext cx="960120" cy="89916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18076" y="854963"/>
              <a:ext cx="621791" cy="8991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06467" y="854963"/>
              <a:ext cx="914400" cy="89916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88052" y="854963"/>
              <a:ext cx="2290572" cy="8991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50380" y="854963"/>
              <a:ext cx="1879092" cy="89916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99704" y="854963"/>
              <a:ext cx="1062227" cy="899160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571736" y="142858"/>
            <a:ext cx="6000792" cy="1364316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pc="-4" dirty="0">
                <a:solidFill>
                  <a:srgbClr val="996633"/>
                </a:solidFill>
                <a:latin typeface="Garamond"/>
                <a:cs typeface="Garamond"/>
              </a:rPr>
              <a:t>Ст.40</a:t>
            </a:r>
            <a:r>
              <a:rPr spc="-11" dirty="0">
                <a:solidFill>
                  <a:srgbClr val="996633"/>
                </a:solidFill>
                <a:latin typeface="Garamond"/>
                <a:cs typeface="Garamond"/>
              </a:rPr>
              <a:t> </a:t>
            </a:r>
            <a:r>
              <a:rPr spc="-4" dirty="0">
                <a:solidFill>
                  <a:srgbClr val="996633"/>
                </a:solidFill>
                <a:latin typeface="Garamond"/>
                <a:cs typeface="Garamond"/>
              </a:rPr>
              <a:t>Трудового</a:t>
            </a:r>
            <a:r>
              <a:rPr spc="11" dirty="0">
                <a:solidFill>
                  <a:srgbClr val="996633"/>
                </a:solidFill>
                <a:latin typeface="Garamond"/>
                <a:cs typeface="Garamond"/>
              </a:rPr>
              <a:t> </a:t>
            </a:r>
            <a:r>
              <a:rPr spc="-4" dirty="0">
                <a:solidFill>
                  <a:srgbClr val="996633"/>
                </a:solidFill>
                <a:latin typeface="Garamond"/>
                <a:cs typeface="Garamond"/>
              </a:rPr>
              <a:t>Кодекса</a:t>
            </a:r>
            <a:r>
              <a:rPr spc="4" dirty="0">
                <a:solidFill>
                  <a:srgbClr val="996633"/>
                </a:solidFill>
                <a:latin typeface="Garamond"/>
                <a:cs typeface="Garamond"/>
              </a:rPr>
              <a:t> </a:t>
            </a:r>
            <a:r>
              <a:rPr b="0" dirty="0">
                <a:solidFill>
                  <a:srgbClr val="996633"/>
                </a:solidFill>
                <a:latin typeface="Garamond"/>
                <a:cs typeface="Garamond"/>
              </a:rPr>
              <a:t>РФ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73539" y="1450753"/>
            <a:ext cx="4938236" cy="3794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  <a:tabLst>
                <a:tab pos="2235041" algn="l"/>
                <a:tab pos="3437573" algn="l"/>
                <a:tab pos="3725704" algn="l"/>
              </a:tabLst>
            </a:pP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Коллективный	</a:t>
            </a:r>
            <a:r>
              <a:rPr sz="2400" b="1" spc="-23" dirty="0">
                <a:solidFill>
                  <a:srgbClr val="C00000"/>
                </a:solidFill>
                <a:latin typeface="Times New Roman"/>
                <a:cs typeface="Times New Roman"/>
              </a:rPr>
              <a:t>договор	</a:t>
            </a:r>
            <a:r>
              <a:rPr sz="2400" b="1" dirty="0">
                <a:latin typeface="Times New Roman"/>
                <a:cs typeface="Times New Roman"/>
              </a:rPr>
              <a:t>–	</a:t>
            </a:r>
            <a:r>
              <a:rPr sz="2400" spc="-8" dirty="0">
                <a:latin typeface="Times New Roman"/>
                <a:cs typeface="Times New Roman"/>
              </a:rPr>
              <a:t>правовой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73539" y="1816513"/>
            <a:ext cx="4940141" cy="3794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  <a:tabLst>
                <a:tab pos="993458" algn="l"/>
                <a:tab pos="3468529" algn="l"/>
              </a:tabLst>
            </a:pPr>
            <a:r>
              <a:rPr sz="2400" spc="-53" dirty="0">
                <a:latin typeface="Times New Roman"/>
                <a:cs typeface="Times New Roman"/>
              </a:rPr>
              <a:t>акт,	</a:t>
            </a:r>
            <a:r>
              <a:rPr sz="2400" spc="-15" dirty="0">
                <a:latin typeface="Times New Roman"/>
                <a:cs typeface="Times New Roman"/>
              </a:rPr>
              <a:t>регулирующий	</a:t>
            </a:r>
            <a:r>
              <a:rPr sz="2400" dirty="0">
                <a:latin typeface="Times New Roman"/>
                <a:cs typeface="Times New Roman"/>
              </a:rPr>
              <a:t>социально-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73539" y="2182044"/>
            <a:ext cx="4939188" cy="3794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2400" spc="-23" dirty="0">
                <a:latin typeface="Times New Roman"/>
                <a:cs typeface="Times New Roman"/>
              </a:rPr>
              <a:t>трудовые</a:t>
            </a:r>
            <a:r>
              <a:rPr sz="2400" spc="45" dirty="0">
                <a:latin typeface="Times New Roman"/>
                <a:cs typeface="Times New Roman"/>
              </a:rPr>
              <a:t> </a:t>
            </a:r>
            <a:r>
              <a:rPr sz="2400" spc="-4" dirty="0">
                <a:latin typeface="Times New Roman"/>
                <a:cs typeface="Times New Roman"/>
              </a:rPr>
              <a:t>отношения</a:t>
            </a:r>
            <a:r>
              <a:rPr sz="2400" spc="41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в</a:t>
            </a:r>
            <a:r>
              <a:rPr sz="2400" spc="41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организации</a:t>
            </a:r>
            <a:r>
              <a:rPr sz="2400" spc="23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и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86603" y="2548319"/>
            <a:ext cx="1705928" cy="3794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2400" dirty="0">
                <a:latin typeface="Times New Roman"/>
                <a:cs typeface="Times New Roman"/>
              </a:rPr>
              <a:t>ра</a:t>
            </a:r>
            <a:r>
              <a:rPr sz="2400" spc="-11" dirty="0">
                <a:latin typeface="Times New Roman"/>
                <a:cs typeface="Times New Roman"/>
              </a:rPr>
              <a:t>б</a:t>
            </a:r>
            <a:r>
              <a:rPr sz="2400" spc="-34" dirty="0">
                <a:latin typeface="Times New Roman"/>
                <a:cs typeface="Times New Roman"/>
              </a:rPr>
              <a:t>о</a:t>
            </a:r>
            <a:r>
              <a:rPr sz="2400" dirty="0">
                <a:latin typeface="Times New Roman"/>
                <a:cs typeface="Times New Roman"/>
              </a:rPr>
              <a:t>тни</a:t>
            </a:r>
            <a:r>
              <a:rPr sz="2400" spc="-38" dirty="0">
                <a:latin typeface="Times New Roman"/>
                <a:cs typeface="Times New Roman"/>
              </a:rPr>
              <a:t>к</a:t>
            </a:r>
            <a:r>
              <a:rPr sz="2400" dirty="0">
                <a:latin typeface="Times New Roman"/>
                <a:cs typeface="Times New Roman"/>
              </a:rPr>
              <a:t>ами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083808" y="2548318"/>
            <a:ext cx="2027396" cy="748762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R="3810" algn="r">
              <a:spcBef>
                <a:spcPts val="79"/>
              </a:spcBef>
            </a:pPr>
            <a:r>
              <a:rPr sz="2400" dirty="0">
                <a:latin typeface="Times New Roman"/>
                <a:cs typeface="Times New Roman"/>
              </a:rPr>
              <a:t>и</a:t>
            </a:r>
            <a:endParaRPr sz="2400">
              <a:latin typeface="Times New Roman"/>
              <a:cs typeface="Times New Roman"/>
            </a:endParaRPr>
          </a:p>
          <a:p>
            <a:pPr marR="3810" algn="r">
              <a:tabLst>
                <a:tab pos="611505" algn="l"/>
                <a:tab pos="1694021" algn="l"/>
              </a:tabLst>
            </a:pPr>
            <a:r>
              <a:rPr sz="2400" dirty="0">
                <a:latin typeface="Times New Roman"/>
                <a:cs typeface="Times New Roman"/>
              </a:rPr>
              <a:t>в	</a:t>
            </a:r>
            <a:r>
              <a:rPr sz="2400" spc="-4" dirty="0">
                <a:latin typeface="Times New Roman"/>
                <a:cs typeface="Times New Roman"/>
              </a:rPr>
              <a:t>лиц</a:t>
            </a:r>
            <a:r>
              <a:rPr sz="2400" dirty="0">
                <a:latin typeface="Times New Roman"/>
                <a:cs typeface="Times New Roman"/>
              </a:rPr>
              <a:t>е	</a:t>
            </a:r>
            <a:r>
              <a:rPr sz="2400" spc="-11" dirty="0">
                <a:latin typeface="Times New Roman"/>
                <a:cs typeface="Times New Roman"/>
              </a:rPr>
              <a:t>их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173539" y="2548318"/>
            <a:ext cx="2137410" cy="1101744"/>
          </a:xfrm>
          <a:prstGeom prst="rect">
            <a:avLst/>
          </a:prstGeom>
        </p:spPr>
        <p:txBody>
          <a:bodyPr vert="horz" wrap="square" lIns="0" tIns="15716" rIns="0" bIns="0" rtlCol="0">
            <a:spAutoFit/>
          </a:bodyPr>
          <a:lstStyle/>
          <a:p>
            <a:pPr marL="9525" marR="3810">
              <a:lnSpc>
                <a:spcPct val="98400"/>
              </a:lnSpc>
              <a:spcBef>
                <a:spcPts val="124"/>
              </a:spcBef>
            </a:pPr>
            <a:r>
              <a:rPr sz="2400" spc="-11" dirty="0">
                <a:latin typeface="Times New Roman"/>
                <a:cs typeface="Times New Roman"/>
              </a:rPr>
              <a:t>заключаемый </a:t>
            </a:r>
            <a:r>
              <a:rPr sz="2400" spc="-8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работодателем, </a:t>
            </a:r>
            <a:r>
              <a:rPr sz="2400" spc="-11" dirty="0">
                <a:latin typeface="Times New Roman"/>
                <a:cs typeface="Times New Roman"/>
              </a:rPr>
              <a:t> </a:t>
            </a:r>
            <a:r>
              <a:rPr sz="2400" spc="-4" dirty="0">
                <a:latin typeface="Times New Roman"/>
                <a:cs typeface="Times New Roman"/>
              </a:rPr>
              <a:t>пр</a:t>
            </a:r>
            <a:r>
              <a:rPr sz="2400" spc="-23" dirty="0">
                <a:latin typeface="Times New Roman"/>
                <a:cs typeface="Times New Roman"/>
              </a:rPr>
              <a:t>е</a:t>
            </a:r>
            <a:r>
              <a:rPr sz="2400" dirty="0">
                <a:latin typeface="Times New Roman"/>
                <a:cs typeface="Times New Roman"/>
              </a:rPr>
              <a:t>дс</a:t>
            </a:r>
            <a:r>
              <a:rPr sz="2400" spc="26" dirty="0">
                <a:latin typeface="Times New Roman"/>
                <a:cs typeface="Times New Roman"/>
              </a:rPr>
              <a:t>т</a:t>
            </a:r>
            <a:r>
              <a:rPr sz="2400" dirty="0">
                <a:latin typeface="Times New Roman"/>
                <a:cs typeface="Times New Roman"/>
              </a:rPr>
              <a:t>авителей.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85720" y="657082"/>
            <a:ext cx="2714643" cy="3414866"/>
            <a:chOff x="624840" y="876109"/>
            <a:chExt cx="2723515" cy="4078604"/>
          </a:xfrm>
        </p:grpSpPr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4840" y="940307"/>
              <a:ext cx="2723388" cy="401421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69036" y="880872"/>
              <a:ext cx="2634996" cy="395325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669036" y="880872"/>
              <a:ext cx="2635250" cy="3953510"/>
            </a:xfrm>
            <a:custGeom>
              <a:avLst/>
              <a:gdLst/>
              <a:ahLst/>
              <a:cxnLst/>
              <a:rect l="l" t="t" r="r" b="b"/>
              <a:pathLst>
                <a:path w="2635250" h="3953510">
                  <a:moveTo>
                    <a:pt x="0" y="0"/>
                  </a:moveTo>
                  <a:lnTo>
                    <a:pt x="2195830" y="0"/>
                  </a:lnTo>
                  <a:lnTo>
                    <a:pt x="2634996" y="439165"/>
                  </a:lnTo>
                  <a:lnTo>
                    <a:pt x="2634996" y="3953255"/>
                  </a:lnTo>
                  <a:lnTo>
                    <a:pt x="0" y="3953255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A7EA5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00034" y="928676"/>
            <a:ext cx="1928826" cy="2379498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56223" marR="253365" algn="ctr">
              <a:spcBef>
                <a:spcPts val="75"/>
              </a:spcBef>
            </a:pPr>
            <a:r>
              <a:rPr sz="1400" smtClean="0">
                <a:latin typeface="Trebuchet MS"/>
                <a:cs typeface="Trebuchet MS"/>
              </a:rPr>
              <a:t>К</a:t>
            </a:r>
            <a:r>
              <a:rPr sz="1400" spc="4" smtClean="0">
                <a:latin typeface="Trebuchet MS"/>
                <a:cs typeface="Trebuchet MS"/>
              </a:rPr>
              <a:t>о</a:t>
            </a:r>
            <a:r>
              <a:rPr sz="1400" spc="-8" smtClean="0">
                <a:latin typeface="Trebuchet MS"/>
                <a:cs typeface="Trebuchet MS"/>
              </a:rPr>
              <a:t>лл</a:t>
            </a:r>
            <a:r>
              <a:rPr sz="1400" smtClean="0">
                <a:latin typeface="Trebuchet MS"/>
                <a:cs typeface="Trebuchet MS"/>
              </a:rPr>
              <a:t>е</a:t>
            </a:r>
            <a:r>
              <a:rPr sz="1400" spc="-8" smtClean="0">
                <a:latin typeface="Trebuchet MS"/>
                <a:cs typeface="Trebuchet MS"/>
              </a:rPr>
              <a:t>к</a:t>
            </a:r>
            <a:r>
              <a:rPr sz="1400" spc="-4" smtClean="0">
                <a:latin typeface="Trebuchet MS"/>
                <a:cs typeface="Trebuchet MS"/>
              </a:rPr>
              <a:t>тивн</a:t>
            </a:r>
            <a:r>
              <a:rPr lang="ru-RU" sz="1400" spc="-4" dirty="0" err="1" smtClean="0">
                <a:latin typeface="Trebuchet MS"/>
                <a:cs typeface="Trebuchet MS"/>
              </a:rPr>
              <a:t>ы</a:t>
            </a:r>
            <a:r>
              <a:rPr sz="1400" spc="-4" smtClean="0">
                <a:latin typeface="Trebuchet MS"/>
                <a:cs typeface="Trebuchet MS"/>
              </a:rPr>
              <a:t>й  </a:t>
            </a:r>
            <a:r>
              <a:rPr sz="1400" spc="-4" dirty="0">
                <a:latin typeface="Trebuchet MS"/>
                <a:cs typeface="Trebuchet MS"/>
              </a:rPr>
              <a:t>договор</a:t>
            </a:r>
            <a:endParaRPr sz="1400">
              <a:latin typeface="Trebuchet MS"/>
              <a:cs typeface="Trebuchet MS"/>
            </a:endParaRPr>
          </a:p>
          <a:p>
            <a:pPr marL="110966" marR="108585" indent="2381" algn="ctr"/>
            <a:r>
              <a:rPr sz="1400" spc="-4" dirty="0">
                <a:latin typeface="Trebuchet MS"/>
                <a:cs typeface="Trebuchet MS"/>
              </a:rPr>
              <a:t>обеспечивает </a:t>
            </a:r>
            <a:r>
              <a:rPr sz="1400" dirty="0">
                <a:latin typeface="Trebuchet MS"/>
                <a:cs typeface="Trebuchet MS"/>
              </a:rPr>
              <a:t> устойчивые 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отношения</a:t>
            </a:r>
            <a:r>
              <a:rPr sz="1400" spc="-9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между </a:t>
            </a:r>
            <a:r>
              <a:rPr sz="1400" spc="-398" dirty="0">
                <a:latin typeface="Trebuchet MS"/>
                <a:cs typeface="Trebuchet MS"/>
              </a:rPr>
              <a:t> </a:t>
            </a:r>
            <a:r>
              <a:rPr sz="1400" spc="-8" dirty="0">
                <a:latin typeface="Trebuchet MS"/>
                <a:cs typeface="Trebuchet MS"/>
              </a:rPr>
              <a:t>коллективом </a:t>
            </a:r>
            <a:r>
              <a:rPr sz="1400" spc="-4" dirty="0">
                <a:latin typeface="Trebuchet MS"/>
                <a:cs typeface="Trebuchet MS"/>
              </a:rPr>
              <a:t> работников </a:t>
            </a:r>
            <a:r>
              <a:rPr sz="1400" dirty="0">
                <a:latin typeface="Trebuchet MS"/>
                <a:cs typeface="Trebuchet MS"/>
              </a:rPr>
              <a:t>и 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работодателем,</a:t>
            </a:r>
            <a:endParaRPr sz="1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400" dirty="0">
                <a:latin typeface="Trebuchet MS"/>
                <a:cs typeface="Trebuchet MS"/>
              </a:rPr>
              <a:t>ясно</a:t>
            </a:r>
            <a:r>
              <a:rPr sz="1400" spc="-4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обозначает</a:t>
            </a:r>
            <a:endParaRPr sz="1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400" dirty="0">
                <a:latin typeface="Trebuchet MS"/>
                <a:cs typeface="Trebuchet MS"/>
              </a:rPr>
              <a:t>права</a:t>
            </a:r>
            <a:r>
              <a:rPr sz="1400" spc="-19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-23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обязанности</a:t>
            </a:r>
            <a:endParaRPr sz="1400">
              <a:latin typeface="Trebuchet MS"/>
              <a:cs typeface="Trebuchet MS"/>
            </a:endParaRPr>
          </a:p>
          <a:p>
            <a:pPr algn="ctr">
              <a:spcBef>
                <a:spcPts val="4"/>
              </a:spcBef>
            </a:pPr>
            <a:r>
              <a:rPr sz="1400" dirty="0">
                <a:latin typeface="Trebuchet MS"/>
                <a:cs typeface="Trebuchet MS"/>
              </a:rPr>
              <a:t>обеих</a:t>
            </a:r>
            <a:r>
              <a:rPr sz="1400" spc="-53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сторон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59460" y="4405121"/>
            <a:ext cx="6092190" cy="0"/>
          </a:xfrm>
          <a:custGeom>
            <a:avLst/>
            <a:gdLst/>
            <a:ahLst/>
            <a:cxnLst/>
            <a:rect l="l" t="t" r="r" b="b"/>
            <a:pathLst>
              <a:path w="8122920">
                <a:moveTo>
                  <a:pt x="0" y="0"/>
                </a:moveTo>
                <a:lnTo>
                  <a:pt x="8122538" y="0"/>
                </a:lnTo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Номер слайда 20"/>
          <p:cNvSpPr>
            <a:spLocks noGrp="1"/>
          </p:cNvSpPr>
          <p:nvPr>
            <p:ph type="sldNum" sz="quarter" idx="4294967295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6F15528-21DE-4FAA-801E-634DDDAF4B2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0243" y="497490"/>
            <a:ext cx="7196614" cy="40852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891219" y="1285494"/>
            <a:ext cx="4792504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>
              <a:lnSpc>
                <a:spcPts val="1924"/>
              </a:lnSpc>
              <a:tabLst>
                <a:tab pos="1296353" algn="l"/>
                <a:tab pos="1545431" algn="l"/>
                <a:tab pos="2790349" algn="l"/>
                <a:tab pos="3459004" algn="l"/>
                <a:tab pos="4683443" algn="l"/>
              </a:tabLst>
            </a:pPr>
            <a:r>
              <a:rPr sz="2000" spc="153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z="1500" b="1" dirty="0">
                <a:solidFill>
                  <a:srgbClr val="404040"/>
                </a:solidFill>
                <a:latin typeface="Trebuchet MS"/>
                <a:cs typeface="Trebuchet MS"/>
              </a:rPr>
              <a:t>Ра</a:t>
            </a:r>
            <a:r>
              <a:rPr sz="1500" b="1" spc="-8" dirty="0">
                <a:solidFill>
                  <a:srgbClr val="404040"/>
                </a:solidFill>
                <a:latin typeface="Trebuchet MS"/>
                <a:cs typeface="Trebuchet MS"/>
              </a:rPr>
              <a:t>б</a:t>
            </a:r>
            <a:r>
              <a:rPr sz="1500" b="1" dirty="0">
                <a:solidFill>
                  <a:srgbClr val="404040"/>
                </a:solidFill>
                <a:latin typeface="Trebuchet MS"/>
                <a:cs typeface="Trebuchet MS"/>
              </a:rPr>
              <a:t>отники	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–	физ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чес</a:t>
            </a:r>
            <a:r>
              <a:rPr sz="1500" spc="4" dirty="0">
                <a:solidFill>
                  <a:srgbClr val="404040"/>
                </a:solidFill>
                <a:latin typeface="Trebuchet MS"/>
                <a:cs typeface="Trebuchet MS"/>
              </a:rPr>
              <a:t>к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е	л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ца,	</a:t>
            </a:r>
            <a:r>
              <a:rPr sz="1500" spc="4" dirty="0">
                <a:solidFill>
                  <a:srgbClr val="404040"/>
                </a:solidFill>
                <a:latin typeface="Trebuchet MS"/>
                <a:cs typeface="Trebuchet MS"/>
              </a:rPr>
              <a:t>в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ступи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в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шие	в</a:t>
            </a:r>
            <a:endParaRPr sz="1500">
              <a:latin typeface="Trebuchet MS"/>
              <a:cs typeface="Trebuchet MS"/>
            </a:endParaRPr>
          </a:p>
          <a:p>
            <a:pPr marL="146209" marR="3810">
              <a:lnSpc>
                <a:spcPts val="1800"/>
              </a:lnSpc>
              <a:spcBef>
                <a:spcPts val="15"/>
              </a:spcBef>
            </a:pPr>
            <a:r>
              <a:rPr sz="1500" b="1" dirty="0">
                <a:solidFill>
                  <a:srgbClr val="404040"/>
                </a:solidFill>
                <a:latin typeface="Trebuchet MS"/>
                <a:cs typeface="Trebuchet MS"/>
              </a:rPr>
              <a:t>трудовые</a:t>
            </a:r>
            <a:r>
              <a:rPr sz="1500" b="1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b="1" dirty="0">
                <a:solidFill>
                  <a:srgbClr val="404040"/>
                </a:solidFill>
                <a:latin typeface="Trebuchet MS"/>
                <a:cs typeface="Trebuchet MS"/>
              </a:rPr>
              <a:t>отношения</a:t>
            </a:r>
            <a:r>
              <a:rPr sz="1500" b="1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с</a:t>
            </a:r>
            <a:r>
              <a:rPr sz="1500" spc="1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работодателем</a:t>
            </a:r>
            <a:r>
              <a:rPr sz="1500" spc="14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(статьи</a:t>
            </a:r>
            <a:r>
              <a:rPr sz="1500" spc="1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15, </a:t>
            </a:r>
            <a:r>
              <a:rPr sz="1500" spc="-4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20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ТК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 РФ);</a:t>
            </a:r>
            <a:endParaRPr sz="1500">
              <a:latin typeface="Trebuchet MS"/>
              <a:cs typeface="Trebuchet MS"/>
            </a:endParaRPr>
          </a:p>
          <a:p>
            <a:pPr marL="9525">
              <a:spcBef>
                <a:spcPts val="75"/>
              </a:spcBef>
            </a:pPr>
            <a:r>
              <a:rPr sz="2000" spc="11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z="1500" b="1" spc="11" dirty="0">
                <a:solidFill>
                  <a:srgbClr val="404040"/>
                </a:solidFill>
                <a:latin typeface="Trebuchet MS"/>
                <a:cs typeface="Trebuchet MS"/>
              </a:rPr>
              <a:t>Работодатель</a:t>
            </a:r>
            <a:r>
              <a:rPr sz="1500" b="1" spc="28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–</a:t>
            </a:r>
            <a:r>
              <a:rPr sz="1500" spc="29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юридическое</a:t>
            </a:r>
            <a:r>
              <a:rPr sz="1500" spc="3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лицо</a:t>
            </a:r>
            <a:r>
              <a:rPr sz="1500" spc="29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(организация),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28379" y="2274379"/>
            <a:ext cx="3956685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  <a:tabLst>
                <a:tab pos="1470184" algn="l"/>
                <a:tab pos="2295525" algn="l"/>
              </a:tabLst>
            </a:pP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физическое	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лицо	(предприниматель</a:t>
            </a:r>
            <a:endParaRPr sz="1500">
              <a:latin typeface="Trebuchet MS"/>
              <a:cs typeface="Trebuchet MS"/>
            </a:endParaRPr>
          </a:p>
          <a:p>
            <a:pPr marL="9525">
              <a:tabLst>
                <a:tab pos="1481614" algn="l"/>
                <a:tab pos="3101340" algn="l"/>
              </a:tabLst>
            </a:pP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образования	юридического	лица),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39833" y="2274379"/>
            <a:ext cx="643889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R="3810" algn="r">
              <a:spcBef>
                <a:spcPts val="79"/>
              </a:spcBef>
            </a:pP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без</a:t>
            </a:r>
            <a:endParaRPr sz="1500">
              <a:latin typeface="Trebuchet MS"/>
              <a:cs typeface="Trebuchet MS"/>
            </a:endParaRPr>
          </a:p>
          <a:p>
            <a:pPr marR="3810" algn="r"/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орг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а</a:t>
            </a:r>
            <a:r>
              <a:rPr sz="1500" spc="-15" dirty="0">
                <a:solidFill>
                  <a:srgbClr val="404040"/>
                </a:solidFill>
                <a:latin typeface="Trebuchet MS"/>
                <a:cs typeface="Trebuchet MS"/>
              </a:rPr>
              <a:t>н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ы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28379" y="2731865"/>
            <a:ext cx="4655344" cy="47128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  <a:tabLst>
                <a:tab pos="1057751" algn="l"/>
                <a:tab pos="1269206" algn="l"/>
                <a:tab pos="2183606" algn="l"/>
                <a:tab pos="3808095" algn="l"/>
                <a:tab pos="4327208" algn="l"/>
              </a:tabLst>
            </a:pP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го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с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.власт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и	и	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местног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о	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с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ам</a:t>
            </a:r>
            <a:r>
              <a:rPr sz="1500" spc="4" dirty="0">
                <a:solidFill>
                  <a:srgbClr val="404040"/>
                </a:solidFill>
                <a:latin typeface="Trebuchet MS"/>
                <a:cs typeface="Trebuchet MS"/>
              </a:rPr>
              <a:t>о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у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правле</a:t>
            </a:r>
            <a:r>
              <a:rPr sz="1500" spc="-19" dirty="0">
                <a:solidFill>
                  <a:srgbClr val="404040"/>
                </a:solidFill>
                <a:latin typeface="Trebuchet MS"/>
                <a:cs typeface="Trebuchet MS"/>
              </a:rPr>
              <a:t>н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ия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,	если	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они  выступают</a:t>
            </a:r>
            <a:r>
              <a:rPr sz="1500" spc="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в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качестве</a:t>
            </a:r>
            <a:r>
              <a:rPr sz="1500" spc="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работодателей</a:t>
            </a:r>
            <a:r>
              <a:rPr sz="15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(ст.20</a:t>
            </a:r>
            <a:r>
              <a:rPr sz="1500" spc="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ТК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РФ)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91219" y="3512533"/>
            <a:ext cx="241935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z="1500" spc="-30" dirty="0">
                <a:solidFill>
                  <a:srgbClr val="C3250C"/>
                </a:solidFill>
                <a:latin typeface="Georgia"/>
                <a:cs typeface="Georgia"/>
              </a:rPr>
              <a:t> </a:t>
            </a:r>
            <a:r>
              <a:rPr sz="1100" b="1" dirty="0">
                <a:solidFill>
                  <a:srgbClr val="404040"/>
                </a:solidFill>
                <a:latin typeface="Trebuchet MS"/>
                <a:cs typeface="Trebuchet MS"/>
              </a:rPr>
              <a:t>В</a:t>
            </a:r>
            <a:endParaRPr sz="11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74899" y="3555968"/>
            <a:ext cx="4307681" cy="1788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  <a:tabLst>
                <a:tab pos="609124" algn="l"/>
                <a:tab pos="2063591" algn="l"/>
                <a:tab pos="2400776" algn="l"/>
                <a:tab pos="3722370" algn="l"/>
              </a:tabLst>
            </a:pPr>
            <a:r>
              <a:rPr sz="1100" b="1" spc="-4" dirty="0">
                <a:solidFill>
                  <a:srgbClr val="404040"/>
                </a:solidFill>
                <a:latin typeface="Trebuchet MS"/>
                <a:cs typeface="Trebuchet MS"/>
              </a:rPr>
              <a:t>лице	уполномоченных	</a:t>
            </a:r>
            <a:r>
              <a:rPr sz="1100" b="1" dirty="0">
                <a:solidFill>
                  <a:srgbClr val="404040"/>
                </a:solidFill>
                <a:latin typeface="Trebuchet MS"/>
                <a:cs typeface="Trebuchet MS"/>
              </a:rPr>
              <a:t>в	</a:t>
            </a:r>
            <a:r>
              <a:rPr sz="1100" b="1" spc="-4" dirty="0">
                <a:solidFill>
                  <a:srgbClr val="404040"/>
                </a:solidFill>
                <a:latin typeface="Trebuchet MS"/>
                <a:cs typeface="Trebuchet MS"/>
              </a:rPr>
              <a:t>установленном	</a:t>
            </a:r>
            <a:r>
              <a:rPr sz="1100" b="1" spc="-8" dirty="0">
                <a:solidFill>
                  <a:srgbClr val="404040"/>
                </a:solidFill>
                <a:latin typeface="Trebuchet MS"/>
                <a:cs typeface="Trebuchet MS"/>
              </a:rPr>
              <a:t>порядке</a:t>
            </a:r>
            <a:endParaRPr sz="11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28379" y="3727609"/>
            <a:ext cx="2175034" cy="1788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100" b="1" spc="-4" dirty="0">
                <a:solidFill>
                  <a:srgbClr val="404040"/>
                </a:solidFill>
                <a:latin typeface="Trebuchet MS"/>
                <a:cs typeface="Trebuchet MS"/>
              </a:rPr>
              <a:t>представителей</a:t>
            </a:r>
            <a:r>
              <a:rPr sz="1100" b="1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100" b="1" spc="-4" dirty="0">
                <a:solidFill>
                  <a:srgbClr val="404040"/>
                </a:solidFill>
                <a:latin typeface="Trebuchet MS"/>
                <a:cs typeface="Trebuchet MS"/>
              </a:rPr>
              <a:t>(ст.25</a:t>
            </a:r>
            <a:r>
              <a:rPr sz="1100" b="1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100" b="1" spc="-4" dirty="0">
                <a:solidFill>
                  <a:srgbClr val="404040"/>
                </a:solidFill>
                <a:latin typeface="Trebuchet MS"/>
                <a:cs typeface="Trebuchet MS"/>
              </a:rPr>
              <a:t>ТК</a:t>
            </a:r>
            <a:r>
              <a:rPr sz="1100" b="1" dirty="0">
                <a:solidFill>
                  <a:srgbClr val="404040"/>
                </a:solidFill>
                <a:latin typeface="Trebuchet MS"/>
                <a:cs typeface="Trebuchet MS"/>
              </a:rPr>
              <a:t> РФ).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59460" y="1882520"/>
            <a:ext cx="6092190" cy="2522601"/>
            <a:chOff x="345947" y="2510027"/>
            <a:chExt cx="8122920" cy="3363468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4503" y="2510027"/>
              <a:ext cx="2101596" cy="180594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45947" y="5873495"/>
              <a:ext cx="8122920" cy="0"/>
            </a:xfrm>
            <a:custGeom>
              <a:avLst/>
              <a:gdLst/>
              <a:ahLst/>
              <a:cxnLst/>
              <a:rect l="l" t="t" r="r" b="b"/>
              <a:pathLst>
                <a:path w="8122920">
                  <a:moveTo>
                    <a:pt x="0" y="0"/>
                  </a:moveTo>
                  <a:lnTo>
                    <a:pt x="8122538" y="0"/>
                  </a:lnTo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68447" y="219456"/>
              <a:ext cx="6516370" cy="28435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257930" y="278256"/>
              <a:ext cx="6327140" cy="226060"/>
            </a:xfrm>
            <a:custGeom>
              <a:avLst/>
              <a:gdLst/>
              <a:ahLst/>
              <a:cxnLst/>
              <a:rect l="l" t="t" r="r" b="b"/>
              <a:pathLst>
                <a:path w="6327140" h="226059">
                  <a:moveTo>
                    <a:pt x="5742051" y="92710"/>
                  </a:moveTo>
                  <a:lnTo>
                    <a:pt x="5709412" y="92964"/>
                  </a:lnTo>
                  <a:lnTo>
                    <a:pt x="5709412" y="134112"/>
                  </a:lnTo>
                  <a:lnTo>
                    <a:pt x="5718726" y="134445"/>
                  </a:lnTo>
                  <a:lnTo>
                    <a:pt x="5727255" y="134683"/>
                  </a:lnTo>
                  <a:lnTo>
                    <a:pt x="5735022" y="134826"/>
                  </a:lnTo>
                  <a:lnTo>
                    <a:pt x="5742051" y="134874"/>
                  </a:lnTo>
                  <a:lnTo>
                    <a:pt x="5754719" y="133542"/>
                  </a:lnTo>
                  <a:lnTo>
                    <a:pt x="5763768" y="129555"/>
                  </a:lnTo>
                  <a:lnTo>
                    <a:pt x="5769197" y="122926"/>
                  </a:lnTo>
                  <a:lnTo>
                    <a:pt x="5771007" y="113665"/>
                  </a:lnTo>
                  <a:lnTo>
                    <a:pt x="5771007" y="106680"/>
                  </a:lnTo>
                  <a:lnTo>
                    <a:pt x="5768213" y="101346"/>
                  </a:lnTo>
                  <a:lnTo>
                    <a:pt x="5762752" y="97917"/>
                  </a:lnTo>
                  <a:lnTo>
                    <a:pt x="5757164" y="94488"/>
                  </a:lnTo>
                  <a:lnTo>
                    <a:pt x="5750306" y="92710"/>
                  </a:lnTo>
                  <a:lnTo>
                    <a:pt x="5742051" y="92710"/>
                  </a:lnTo>
                  <a:close/>
                </a:path>
                <a:path w="6327140" h="226059">
                  <a:moveTo>
                    <a:pt x="4137279" y="92710"/>
                  </a:moveTo>
                  <a:lnTo>
                    <a:pt x="4104640" y="92964"/>
                  </a:lnTo>
                  <a:lnTo>
                    <a:pt x="4104640" y="134112"/>
                  </a:lnTo>
                  <a:lnTo>
                    <a:pt x="4113954" y="134445"/>
                  </a:lnTo>
                  <a:lnTo>
                    <a:pt x="4122483" y="134683"/>
                  </a:lnTo>
                  <a:lnTo>
                    <a:pt x="4130250" y="134826"/>
                  </a:lnTo>
                  <a:lnTo>
                    <a:pt x="4137279" y="134874"/>
                  </a:lnTo>
                  <a:lnTo>
                    <a:pt x="4149947" y="133542"/>
                  </a:lnTo>
                  <a:lnTo>
                    <a:pt x="4158996" y="129555"/>
                  </a:lnTo>
                  <a:lnTo>
                    <a:pt x="4164425" y="122926"/>
                  </a:lnTo>
                  <a:lnTo>
                    <a:pt x="4166235" y="113665"/>
                  </a:lnTo>
                  <a:lnTo>
                    <a:pt x="4166235" y="106680"/>
                  </a:lnTo>
                  <a:lnTo>
                    <a:pt x="4163441" y="101346"/>
                  </a:lnTo>
                  <a:lnTo>
                    <a:pt x="4157979" y="97917"/>
                  </a:lnTo>
                  <a:lnTo>
                    <a:pt x="4152392" y="94488"/>
                  </a:lnTo>
                  <a:lnTo>
                    <a:pt x="4145534" y="92710"/>
                  </a:lnTo>
                  <a:lnTo>
                    <a:pt x="4137279" y="92710"/>
                  </a:lnTo>
                  <a:close/>
                </a:path>
                <a:path w="6327140" h="226059">
                  <a:moveTo>
                    <a:pt x="560705" y="87757"/>
                  </a:moveTo>
                  <a:lnTo>
                    <a:pt x="555498" y="87757"/>
                  </a:lnTo>
                  <a:lnTo>
                    <a:pt x="547116" y="88138"/>
                  </a:lnTo>
                  <a:lnTo>
                    <a:pt x="535813" y="88646"/>
                  </a:lnTo>
                  <a:lnTo>
                    <a:pt x="535813" y="134112"/>
                  </a:lnTo>
                  <a:lnTo>
                    <a:pt x="543941" y="134620"/>
                  </a:lnTo>
                  <a:lnTo>
                    <a:pt x="552196" y="134874"/>
                  </a:lnTo>
                  <a:lnTo>
                    <a:pt x="560451" y="134874"/>
                  </a:lnTo>
                  <a:lnTo>
                    <a:pt x="571627" y="134874"/>
                  </a:lnTo>
                  <a:lnTo>
                    <a:pt x="579120" y="132588"/>
                  </a:lnTo>
                  <a:lnTo>
                    <a:pt x="583057" y="128016"/>
                  </a:lnTo>
                  <a:lnTo>
                    <a:pt x="586994" y="123571"/>
                  </a:lnTo>
                  <a:lnTo>
                    <a:pt x="589026" y="117729"/>
                  </a:lnTo>
                  <a:lnTo>
                    <a:pt x="589026" y="110744"/>
                  </a:lnTo>
                  <a:lnTo>
                    <a:pt x="589026" y="104140"/>
                  </a:lnTo>
                  <a:lnTo>
                    <a:pt x="586613" y="98679"/>
                  </a:lnTo>
                  <a:lnTo>
                    <a:pt x="581787" y="94361"/>
                  </a:lnTo>
                  <a:lnTo>
                    <a:pt x="576961" y="89916"/>
                  </a:lnTo>
                  <a:lnTo>
                    <a:pt x="569976" y="87757"/>
                  </a:lnTo>
                  <a:lnTo>
                    <a:pt x="560705" y="87757"/>
                  </a:lnTo>
                  <a:close/>
                </a:path>
                <a:path w="6327140" h="226059">
                  <a:moveTo>
                    <a:pt x="6262624" y="86360"/>
                  </a:moveTo>
                  <a:lnTo>
                    <a:pt x="6243381" y="88145"/>
                  </a:lnTo>
                  <a:lnTo>
                    <a:pt x="6229651" y="93503"/>
                  </a:lnTo>
                  <a:lnTo>
                    <a:pt x="6221422" y="102433"/>
                  </a:lnTo>
                  <a:lnTo>
                    <a:pt x="6218682" y="114935"/>
                  </a:lnTo>
                  <a:lnTo>
                    <a:pt x="6220227" y="124436"/>
                  </a:lnTo>
                  <a:lnTo>
                    <a:pt x="6224857" y="131222"/>
                  </a:lnTo>
                  <a:lnTo>
                    <a:pt x="6232558" y="135294"/>
                  </a:lnTo>
                  <a:lnTo>
                    <a:pt x="6243320" y="136652"/>
                  </a:lnTo>
                  <a:lnTo>
                    <a:pt x="6258061" y="134556"/>
                  </a:lnTo>
                  <a:lnTo>
                    <a:pt x="6268577" y="128270"/>
                  </a:lnTo>
                  <a:lnTo>
                    <a:pt x="6274877" y="117792"/>
                  </a:lnTo>
                  <a:lnTo>
                    <a:pt x="6276975" y="103124"/>
                  </a:lnTo>
                  <a:lnTo>
                    <a:pt x="6276975" y="88138"/>
                  </a:lnTo>
                  <a:lnTo>
                    <a:pt x="6270498" y="86868"/>
                  </a:lnTo>
                  <a:lnTo>
                    <a:pt x="6265799" y="86360"/>
                  </a:lnTo>
                  <a:lnTo>
                    <a:pt x="6262624" y="86360"/>
                  </a:lnTo>
                  <a:close/>
                </a:path>
                <a:path w="6327140" h="226059">
                  <a:moveTo>
                    <a:pt x="1038352" y="86360"/>
                  </a:moveTo>
                  <a:lnTo>
                    <a:pt x="1019109" y="88145"/>
                  </a:lnTo>
                  <a:lnTo>
                    <a:pt x="1005379" y="93503"/>
                  </a:lnTo>
                  <a:lnTo>
                    <a:pt x="997150" y="102433"/>
                  </a:lnTo>
                  <a:lnTo>
                    <a:pt x="994410" y="114935"/>
                  </a:lnTo>
                  <a:lnTo>
                    <a:pt x="995955" y="124436"/>
                  </a:lnTo>
                  <a:lnTo>
                    <a:pt x="1000585" y="131222"/>
                  </a:lnTo>
                  <a:lnTo>
                    <a:pt x="1008286" y="135294"/>
                  </a:lnTo>
                  <a:lnTo>
                    <a:pt x="1019048" y="136652"/>
                  </a:lnTo>
                  <a:lnTo>
                    <a:pt x="1033789" y="134556"/>
                  </a:lnTo>
                  <a:lnTo>
                    <a:pt x="1044305" y="128270"/>
                  </a:lnTo>
                  <a:lnTo>
                    <a:pt x="1050605" y="117792"/>
                  </a:lnTo>
                  <a:lnTo>
                    <a:pt x="1052703" y="103124"/>
                  </a:lnTo>
                  <a:lnTo>
                    <a:pt x="1052703" y="88138"/>
                  </a:lnTo>
                  <a:lnTo>
                    <a:pt x="1046226" y="86868"/>
                  </a:lnTo>
                  <a:lnTo>
                    <a:pt x="1041527" y="86360"/>
                  </a:lnTo>
                  <a:lnTo>
                    <a:pt x="1038352" y="86360"/>
                  </a:lnTo>
                  <a:close/>
                </a:path>
                <a:path w="6327140" h="226059">
                  <a:moveTo>
                    <a:pt x="229108" y="86360"/>
                  </a:moveTo>
                  <a:lnTo>
                    <a:pt x="209865" y="88145"/>
                  </a:lnTo>
                  <a:lnTo>
                    <a:pt x="196135" y="93503"/>
                  </a:lnTo>
                  <a:lnTo>
                    <a:pt x="187906" y="102433"/>
                  </a:lnTo>
                  <a:lnTo>
                    <a:pt x="185166" y="114935"/>
                  </a:lnTo>
                  <a:lnTo>
                    <a:pt x="186711" y="124436"/>
                  </a:lnTo>
                  <a:lnTo>
                    <a:pt x="191341" y="131222"/>
                  </a:lnTo>
                  <a:lnTo>
                    <a:pt x="199042" y="135294"/>
                  </a:lnTo>
                  <a:lnTo>
                    <a:pt x="209804" y="136652"/>
                  </a:lnTo>
                  <a:lnTo>
                    <a:pt x="224545" y="134556"/>
                  </a:lnTo>
                  <a:lnTo>
                    <a:pt x="235061" y="128270"/>
                  </a:lnTo>
                  <a:lnTo>
                    <a:pt x="241361" y="117792"/>
                  </a:lnTo>
                  <a:lnTo>
                    <a:pt x="243459" y="103124"/>
                  </a:lnTo>
                  <a:lnTo>
                    <a:pt x="243459" y="88138"/>
                  </a:lnTo>
                  <a:lnTo>
                    <a:pt x="236982" y="86868"/>
                  </a:lnTo>
                  <a:lnTo>
                    <a:pt x="232283" y="86360"/>
                  </a:lnTo>
                  <a:lnTo>
                    <a:pt x="229108" y="86360"/>
                  </a:lnTo>
                  <a:close/>
                </a:path>
                <a:path w="6327140" h="226059">
                  <a:moveTo>
                    <a:pt x="5061204" y="32512"/>
                  </a:moveTo>
                  <a:lnTo>
                    <a:pt x="5058277" y="62847"/>
                  </a:lnTo>
                  <a:lnTo>
                    <a:pt x="5052552" y="89836"/>
                  </a:lnTo>
                  <a:lnTo>
                    <a:pt x="5044041" y="113468"/>
                  </a:lnTo>
                  <a:lnTo>
                    <a:pt x="5032756" y="133731"/>
                  </a:lnTo>
                  <a:lnTo>
                    <a:pt x="5101336" y="133731"/>
                  </a:lnTo>
                  <a:lnTo>
                    <a:pt x="5101336" y="32512"/>
                  </a:lnTo>
                  <a:lnTo>
                    <a:pt x="5061204" y="32512"/>
                  </a:lnTo>
                  <a:close/>
                </a:path>
                <a:path w="6327140" h="226059">
                  <a:moveTo>
                    <a:pt x="6074283" y="32258"/>
                  </a:moveTo>
                  <a:lnTo>
                    <a:pt x="6067786" y="32902"/>
                  </a:lnTo>
                  <a:lnTo>
                    <a:pt x="6061646" y="34845"/>
                  </a:lnTo>
                  <a:lnTo>
                    <a:pt x="6055887" y="38098"/>
                  </a:lnTo>
                  <a:lnTo>
                    <a:pt x="6050534" y="42672"/>
                  </a:lnTo>
                  <a:lnTo>
                    <a:pt x="6050534" y="126492"/>
                  </a:lnTo>
                  <a:lnTo>
                    <a:pt x="6057265" y="132080"/>
                  </a:lnTo>
                  <a:lnTo>
                    <a:pt x="6065139" y="134874"/>
                  </a:lnTo>
                  <a:lnTo>
                    <a:pt x="6074283" y="134874"/>
                  </a:lnTo>
                  <a:lnTo>
                    <a:pt x="6110859" y="122428"/>
                  </a:lnTo>
                  <a:lnTo>
                    <a:pt x="6122416" y="83439"/>
                  </a:lnTo>
                  <a:lnTo>
                    <a:pt x="6121729" y="70917"/>
                  </a:lnTo>
                  <a:lnTo>
                    <a:pt x="6096857" y="35306"/>
                  </a:lnTo>
                  <a:lnTo>
                    <a:pt x="6074283" y="32258"/>
                  </a:lnTo>
                  <a:close/>
                </a:path>
                <a:path w="6327140" h="226059">
                  <a:moveTo>
                    <a:pt x="3464814" y="31623"/>
                  </a:moveTo>
                  <a:lnTo>
                    <a:pt x="3450574" y="33833"/>
                  </a:lnTo>
                  <a:lnTo>
                    <a:pt x="3439286" y="40449"/>
                  </a:lnTo>
                  <a:lnTo>
                    <a:pt x="3430952" y="51446"/>
                  </a:lnTo>
                  <a:lnTo>
                    <a:pt x="3425571" y="66801"/>
                  </a:lnTo>
                  <a:lnTo>
                    <a:pt x="3503549" y="66801"/>
                  </a:lnTo>
                  <a:lnTo>
                    <a:pt x="3499711" y="51446"/>
                  </a:lnTo>
                  <a:lnTo>
                    <a:pt x="3491992" y="40449"/>
                  </a:lnTo>
                  <a:lnTo>
                    <a:pt x="3480367" y="33833"/>
                  </a:lnTo>
                  <a:lnTo>
                    <a:pt x="3464814" y="31623"/>
                  </a:lnTo>
                  <a:close/>
                </a:path>
                <a:path w="6327140" h="226059">
                  <a:moveTo>
                    <a:pt x="1954530" y="31623"/>
                  </a:moveTo>
                  <a:lnTo>
                    <a:pt x="1940290" y="33833"/>
                  </a:lnTo>
                  <a:lnTo>
                    <a:pt x="1929002" y="40449"/>
                  </a:lnTo>
                  <a:lnTo>
                    <a:pt x="1920668" y="51446"/>
                  </a:lnTo>
                  <a:lnTo>
                    <a:pt x="1915287" y="66801"/>
                  </a:lnTo>
                  <a:lnTo>
                    <a:pt x="1993265" y="66801"/>
                  </a:lnTo>
                  <a:lnTo>
                    <a:pt x="1989427" y="51446"/>
                  </a:lnTo>
                  <a:lnTo>
                    <a:pt x="1981708" y="40449"/>
                  </a:lnTo>
                  <a:lnTo>
                    <a:pt x="1970083" y="33833"/>
                  </a:lnTo>
                  <a:lnTo>
                    <a:pt x="1954530" y="31623"/>
                  </a:lnTo>
                  <a:close/>
                </a:path>
                <a:path w="6327140" h="226059">
                  <a:moveTo>
                    <a:pt x="5906389" y="31115"/>
                  </a:moveTo>
                  <a:lnTo>
                    <a:pt x="5874329" y="52105"/>
                  </a:lnTo>
                  <a:lnTo>
                    <a:pt x="5868543" y="82931"/>
                  </a:lnTo>
                  <a:lnTo>
                    <a:pt x="5870902" y="106027"/>
                  </a:lnTo>
                  <a:lnTo>
                    <a:pt x="5877988" y="122539"/>
                  </a:lnTo>
                  <a:lnTo>
                    <a:pt x="5889813" y="132455"/>
                  </a:lnTo>
                  <a:lnTo>
                    <a:pt x="5906389" y="135763"/>
                  </a:lnTo>
                  <a:lnTo>
                    <a:pt x="5914532" y="134909"/>
                  </a:lnTo>
                  <a:lnTo>
                    <a:pt x="5941536" y="105711"/>
                  </a:lnTo>
                  <a:lnTo>
                    <a:pt x="5944108" y="82931"/>
                  </a:lnTo>
                  <a:lnTo>
                    <a:pt x="5941750" y="60261"/>
                  </a:lnTo>
                  <a:lnTo>
                    <a:pt x="5934678" y="44069"/>
                  </a:lnTo>
                  <a:lnTo>
                    <a:pt x="5922891" y="34353"/>
                  </a:lnTo>
                  <a:lnTo>
                    <a:pt x="5906389" y="31115"/>
                  </a:lnTo>
                  <a:close/>
                </a:path>
                <a:path w="6327140" h="226059">
                  <a:moveTo>
                    <a:pt x="5566537" y="31115"/>
                  </a:moveTo>
                  <a:lnTo>
                    <a:pt x="5534477" y="52105"/>
                  </a:lnTo>
                  <a:lnTo>
                    <a:pt x="5528691" y="82931"/>
                  </a:lnTo>
                  <a:lnTo>
                    <a:pt x="5531050" y="106027"/>
                  </a:lnTo>
                  <a:lnTo>
                    <a:pt x="5538136" y="122539"/>
                  </a:lnTo>
                  <a:lnTo>
                    <a:pt x="5549961" y="132455"/>
                  </a:lnTo>
                  <a:lnTo>
                    <a:pt x="5566537" y="135763"/>
                  </a:lnTo>
                  <a:lnTo>
                    <a:pt x="5574680" y="134909"/>
                  </a:lnTo>
                  <a:lnTo>
                    <a:pt x="5601684" y="105711"/>
                  </a:lnTo>
                  <a:lnTo>
                    <a:pt x="5604256" y="82931"/>
                  </a:lnTo>
                  <a:lnTo>
                    <a:pt x="5601898" y="60261"/>
                  </a:lnTo>
                  <a:lnTo>
                    <a:pt x="5594826" y="44069"/>
                  </a:lnTo>
                  <a:lnTo>
                    <a:pt x="5583039" y="34353"/>
                  </a:lnTo>
                  <a:lnTo>
                    <a:pt x="5566537" y="31115"/>
                  </a:lnTo>
                  <a:close/>
                </a:path>
                <a:path w="6327140" h="226059">
                  <a:moveTo>
                    <a:pt x="5252593" y="31115"/>
                  </a:moveTo>
                  <a:lnTo>
                    <a:pt x="5220533" y="52105"/>
                  </a:lnTo>
                  <a:lnTo>
                    <a:pt x="5214747" y="82931"/>
                  </a:lnTo>
                  <a:lnTo>
                    <a:pt x="5217106" y="106027"/>
                  </a:lnTo>
                  <a:lnTo>
                    <a:pt x="5224192" y="122539"/>
                  </a:lnTo>
                  <a:lnTo>
                    <a:pt x="5236017" y="132455"/>
                  </a:lnTo>
                  <a:lnTo>
                    <a:pt x="5252593" y="135763"/>
                  </a:lnTo>
                  <a:lnTo>
                    <a:pt x="5260736" y="134909"/>
                  </a:lnTo>
                  <a:lnTo>
                    <a:pt x="5287740" y="105711"/>
                  </a:lnTo>
                  <a:lnTo>
                    <a:pt x="5290312" y="82931"/>
                  </a:lnTo>
                  <a:lnTo>
                    <a:pt x="5287954" y="60261"/>
                  </a:lnTo>
                  <a:lnTo>
                    <a:pt x="5280882" y="44069"/>
                  </a:lnTo>
                  <a:lnTo>
                    <a:pt x="5269095" y="34353"/>
                  </a:lnTo>
                  <a:lnTo>
                    <a:pt x="5252593" y="31115"/>
                  </a:lnTo>
                  <a:close/>
                </a:path>
                <a:path w="6327140" h="226059">
                  <a:moveTo>
                    <a:pt x="4796917" y="31115"/>
                  </a:moveTo>
                  <a:lnTo>
                    <a:pt x="4764857" y="52105"/>
                  </a:lnTo>
                  <a:lnTo>
                    <a:pt x="4759071" y="82931"/>
                  </a:lnTo>
                  <a:lnTo>
                    <a:pt x="4761430" y="106027"/>
                  </a:lnTo>
                  <a:lnTo>
                    <a:pt x="4768516" y="122539"/>
                  </a:lnTo>
                  <a:lnTo>
                    <a:pt x="4780341" y="132455"/>
                  </a:lnTo>
                  <a:lnTo>
                    <a:pt x="4796917" y="135763"/>
                  </a:lnTo>
                  <a:lnTo>
                    <a:pt x="4805060" y="134909"/>
                  </a:lnTo>
                  <a:lnTo>
                    <a:pt x="4832064" y="105711"/>
                  </a:lnTo>
                  <a:lnTo>
                    <a:pt x="4834636" y="82931"/>
                  </a:lnTo>
                  <a:lnTo>
                    <a:pt x="4832278" y="60261"/>
                  </a:lnTo>
                  <a:lnTo>
                    <a:pt x="4825206" y="44069"/>
                  </a:lnTo>
                  <a:lnTo>
                    <a:pt x="4813419" y="34353"/>
                  </a:lnTo>
                  <a:lnTo>
                    <a:pt x="4796917" y="31115"/>
                  </a:lnTo>
                  <a:close/>
                </a:path>
                <a:path w="6327140" h="226059">
                  <a:moveTo>
                    <a:pt x="4482973" y="31115"/>
                  </a:moveTo>
                  <a:lnTo>
                    <a:pt x="4450913" y="52105"/>
                  </a:lnTo>
                  <a:lnTo>
                    <a:pt x="4445127" y="82931"/>
                  </a:lnTo>
                  <a:lnTo>
                    <a:pt x="4447486" y="106027"/>
                  </a:lnTo>
                  <a:lnTo>
                    <a:pt x="4454572" y="122539"/>
                  </a:lnTo>
                  <a:lnTo>
                    <a:pt x="4466397" y="132455"/>
                  </a:lnTo>
                  <a:lnTo>
                    <a:pt x="4482973" y="135763"/>
                  </a:lnTo>
                  <a:lnTo>
                    <a:pt x="4491116" y="134909"/>
                  </a:lnTo>
                  <a:lnTo>
                    <a:pt x="4518120" y="105711"/>
                  </a:lnTo>
                  <a:lnTo>
                    <a:pt x="4520692" y="82931"/>
                  </a:lnTo>
                  <a:lnTo>
                    <a:pt x="4518334" y="60261"/>
                  </a:lnTo>
                  <a:lnTo>
                    <a:pt x="4511262" y="44069"/>
                  </a:lnTo>
                  <a:lnTo>
                    <a:pt x="4499475" y="34353"/>
                  </a:lnTo>
                  <a:lnTo>
                    <a:pt x="4482973" y="31115"/>
                  </a:lnTo>
                  <a:close/>
                </a:path>
                <a:path w="6327140" h="226059">
                  <a:moveTo>
                    <a:pt x="2922397" y="31115"/>
                  </a:moveTo>
                  <a:lnTo>
                    <a:pt x="2890337" y="52105"/>
                  </a:lnTo>
                  <a:lnTo>
                    <a:pt x="2884551" y="82931"/>
                  </a:lnTo>
                  <a:lnTo>
                    <a:pt x="2886910" y="106027"/>
                  </a:lnTo>
                  <a:lnTo>
                    <a:pt x="2893996" y="122539"/>
                  </a:lnTo>
                  <a:lnTo>
                    <a:pt x="2905821" y="132455"/>
                  </a:lnTo>
                  <a:lnTo>
                    <a:pt x="2922397" y="135763"/>
                  </a:lnTo>
                  <a:lnTo>
                    <a:pt x="2930540" y="134909"/>
                  </a:lnTo>
                  <a:lnTo>
                    <a:pt x="2957544" y="105711"/>
                  </a:lnTo>
                  <a:lnTo>
                    <a:pt x="2960116" y="82931"/>
                  </a:lnTo>
                  <a:lnTo>
                    <a:pt x="2957758" y="60261"/>
                  </a:lnTo>
                  <a:lnTo>
                    <a:pt x="2950686" y="44069"/>
                  </a:lnTo>
                  <a:lnTo>
                    <a:pt x="2938899" y="34353"/>
                  </a:lnTo>
                  <a:lnTo>
                    <a:pt x="2922397" y="31115"/>
                  </a:lnTo>
                  <a:close/>
                </a:path>
                <a:path w="6327140" h="226059">
                  <a:moveTo>
                    <a:pt x="1611122" y="31115"/>
                  </a:moveTo>
                  <a:lnTo>
                    <a:pt x="1579800" y="62372"/>
                  </a:lnTo>
                  <a:lnTo>
                    <a:pt x="1577594" y="82931"/>
                  </a:lnTo>
                  <a:lnTo>
                    <a:pt x="1579689" y="106027"/>
                  </a:lnTo>
                  <a:lnTo>
                    <a:pt x="1585976" y="122539"/>
                  </a:lnTo>
                  <a:lnTo>
                    <a:pt x="1596453" y="132455"/>
                  </a:lnTo>
                  <a:lnTo>
                    <a:pt x="1611122" y="135763"/>
                  </a:lnTo>
                  <a:lnTo>
                    <a:pt x="1618361" y="134909"/>
                  </a:lnTo>
                  <a:lnTo>
                    <a:pt x="1643971" y="95119"/>
                  </a:lnTo>
                  <a:lnTo>
                    <a:pt x="1644523" y="82931"/>
                  </a:lnTo>
                  <a:lnTo>
                    <a:pt x="1642429" y="60261"/>
                  </a:lnTo>
                  <a:lnTo>
                    <a:pt x="1636156" y="44069"/>
                  </a:lnTo>
                  <a:lnTo>
                    <a:pt x="1625717" y="34353"/>
                  </a:lnTo>
                  <a:lnTo>
                    <a:pt x="1611122" y="31115"/>
                  </a:lnTo>
                  <a:close/>
                </a:path>
                <a:path w="6327140" h="226059">
                  <a:moveTo>
                    <a:pt x="5742305" y="29845"/>
                  </a:moveTo>
                  <a:lnTo>
                    <a:pt x="5732897" y="29936"/>
                  </a:lnTo>
                  <a:lnTo>
                    <a:pt x="5724286" y="30194"/>
                  </a:lnTo>
                  <a:lnTo>
                    <a:pt x="5716462" y="30595"/>
                  </a:lnTo>
                  <a:lnTo>
                    <a:pt x="5709412" y="31115"/>
                  </a:lnTo>
                  <a:lnTo>
                    <a:pt x="5709412" y="65913"/>
                  </a:lnTo>
                  <a:lnTo>
                    <a:pt x="5713559" y="66059"/>
                  </a:lnTo>
                  <a:lnTo>
                    <a:pt x="5720111" y="66135"/>
                  </a:lnTo>
                  <a:lnTo>
                    <a:pt x="5729093" y="66163"/>
                  </a:lnTo>
                  <a:lnTo>
                    <a:pt x="5740527" y="66167"/>
                  </a:lnTo>
                  <a:lnTo>
                    <a:pt x="5751195" y="65020"/>
                  </a:lnTo>
                  <a:lnTo>
                    <a:pt x="5758815" y="61563"/>
                  </a:lnTo>
                  <a:lnTo>
                    <a:pt x="5763387" y="55772"/>
                  </a:lnTo>
                  <a:lnTo>
                    <a:pt x="5764911" y="47625"/>
                  </a:lnTo>
                  <a:lnTo>
                    <a:pt x="5764911" y="42291"/>
                  </a:lnTo>
                  <a:lnTo>
                    <a:pt x="5762879" y="37973"/>
                  </a:lnTo>
                  <a:lnTo>
                    <a:pt x="5758942" y="34671"/>
                  </a:lnTo>
                  <a:lnTo>
                    <a:pt x="5754878" y="31496"/>
                  </a:lnTo>
                  <a:lnTo>
                    <a:pt x="5749417" y="29845"/>
                  </a:lnTo>
                  <a:lnTo>
                    <a:pt x="5742305" y="29845"/>
                  </a:lnTo>
                  <a:close/>
                </a:path>
                <a:path w="6327140" h="226059">
                  <a:moveTo>
                    <a:pt x="4137533" y="29845"/>
                  </a:moveTo>
                  <a:lnTo>
                    <a:pt x="4128125" y="29936"/>
                  </a:lnTo>
                  <a:lnTo>
                    <a:pt x="4119514" y="30194"/>
                  </a:lnTo>
                  <a:lnTo>
                    <a:pt x="4111690" y="30595"/>
                  </a:lnTo>
                  <a:lnTo>
                    <a:pt x="4104640" y="31115"/>
                  </a:lnTo>
                  <a:lnTo>
                    <a:pt x="4104640" y="65913"/>
                  </a:lnTo>
                  <a:lnTo>
                    <a:pt x="4108787" y="66059"/>
                  </a:lnTo>
                  <a:lnTo>
                    <a:pt x="4115339" y="66135"/>
                  </a:lnTo>
                  <a:lnTo>
                    <a:pt x="4124321" y="66163"/>
                  </a:lnTo>
                  <a:lnTo>
                    <a:pt x="4135754" y="66167"/>
                  </a:lnTo>
                  <a:lnTo>
                    <a:pt x="4146423" y="65020"/>
                  </a:lnTo>
                  <a:lnTo>
                    <a:pt x="4154043" y="61563"/>
                  </a:lnTo>
                  <a:lnTo>
                    <a:pt x="4158615" y="55772"/>
                  </a:lnTo>
                  <a:lnTo>
                    <a:pt x="4160139" y="47625"/>
                  </a:lnTo>
                  <a:lnTo>
                    <a:pt x="4160139" y="42291"/>
                  </a:lnTo>
                  <a:lnTo>
                    <a:pt x="4158107" y="37973"/>
                  </a:lnTo>
                  <a:lnTo>
                    <a:pt x="4154170" y="34671"/>
                  </a:lnTo>
                  <a:lnTo>
                    <a:pt x="4150105" y="31496"/>
                  </a:lnTo>
                  <a:lnTo>
                    <a:pt x="4144645" y="29845"/>
                  </a:lnTo>
                  <a:lnTo>
                    <a:pt x="4137533" y="29845"/>
                  </a:lnTo>
                  <a:close/>
                </a:path>
                <a:path w="6327140" h="226059">
                  <a:moveTo>
                    <a:pt x="2490724" y="29845"/>
                  </a:moveTo>
                  <a:lnTo>
                    <a:pt x="2481580" y="29845"/>
                  </a:lnTo>
                  <a:lnTo>
                    <a:pt x="2474849" y="31876"/>
                  </a:lnTo>
                  <a:lnTo>
                    <a:pt x="2470531" y="35941"/>
                  </a:lnTo>
                  <a:lnTo>
                    <a:pt x="2466340" y="39877"/>
                  </a:lnTo>
                  <a:lnTo>
                    <a:pt x="2464181" y="45085"/>
                  </a:lnTo>
                  <a:lnTo>
                    <a:pt x="2464181" y="51435"/>
                  </a:lnTo>
                  <a:lnTo>
                    <a:pt x="2464181" y="58166"/>
                  </a:lnTo>
                  <a:lnTo>
                    <a:pt x="2466975" y="63753"/>
                  </a:lnTo>
                  <a:lnTo>
                    <a:pt x="2472690" y="68072"/>
                  </a:lnTo>
                  <a:lnTo>
                    <a:pt x="2478405" y="72390"/>
                  </a:lnTo>
                  <a:lnTo>
                    <a:pt x="2486279" y="74549"/>
                  </a:lnTo>
                  <a:lnTo>
                    <a:pt x="2496185" y="74675"/>
                  </a:lnTo>
                  <a:lnTo>
                    <a:pt x="2519680" y="74929"/>
                  </a:lnTo>
                  <a:lnTo>
                    <a:pt x="2519680" y="31115"/>
                  </a:lnTo>
                  <a:lnTo>
                    <a:pt x="2513423" y="30595"/>
                  </a:lnTo>
                  <a:lnTo>
                    <a:pt x="2506487" y="30194"/>
                  </a:lnTo>
                  <a:lnTo>
                    <a:pt x="2498909" y="29936"/>
                  </a:lnTo>
                  <a:lnTo>
                    <a:pt x="2490724" y="29845"/>
                  </a:lnTo>
                  <a:close/>
                </a:path>
                <a:path w="6327140" h="226059">
                  <a:moveTo>
                    <a:pt x="5359527" y="3683"/>
                  </a:moveTo>
                  <a:lnTo>
                    <a:pt x="5470144" y="3683"/>
                  </a:lnTo>
                  <a:lnTo>
                    <a:pt x="5470144" y="35051"/>
                  </a:lnTo>
                  <a:lnTo>
                    <a:pt x="5396992" y="35051"/>
                  </a:lnTo>
                  <a:lnTo>
                    <a:pt x="5396992" y="163068"/>
                  </a:lnTo>
                  <a:lnTo>
                    <a:pt x="5359527" y="163068"/>
                  </a:lnTo>
                  <a:lnTo>
                    <a:pt x="5359527" y="3683"/>
                  </a:lnTo>
                  <a:close/>
                </a:path>
                <a:path w="6327140" h="226059">
                  <a:moveTo>
                    <a:pt x="5030343" y="3683"/>
                  </a:moveTo>
                  <a:lnTo>
                    <a:pt x="5135753" y="3683"/>
                  </a:lnTo>
                  <a:lnTo>
                    <a:pt x="5135753" y="133731"/>
                  </a:lnTo>
                  <a:lnTo>
                    <a:pt x="5157724" y="133731"/>
                  </a:lnTo>
                  <a:lnTo>
                    <a:pt x="5157724" y="218567"/>
                  </a:lnTo>
                  <a:lnTo>
                    <a:pt x="5125720" y="218567"/>
                  </a:lnTo>
                  <a:lnTo>
                    <a:pt x="5125720" y="163068"/>
                  </a:lnTo>
                  <a:lnTo>
                    <a:pt x="5013833" y="163068"/>
                  </a:lnTo>
                  <a:lnTo>
                    <a:pt x="5013833" y="218567"/>
                  </a:lnTo>
                  <a:lnTo>
                    <a:pt x="4981829" y="218567"/>
                  </a:lnTo>
                  <a:lnTo>
                    <a:pt x="4981829" y="133731"/>
                  </a:lnTo>
                  <a:lnTo>
                    <a:pt x="4997069" y="133731"/>
                  </a:lnTo>
                  <a:lnTo>
                    <a:pt x="5004615" y="122562"/>
                  </a:lnTo>
                  <a:lnTo>
                    <a:pt x="5021707" y="83058"/>
                  </a:lnTo>
                  <a:lnTo>
                    <a:pt x="5029797" y="38891"/>
                  </a:lnTo>
                  <a:lnTo>
                    <a:pt x="5030343" y="24129"/>
                  </a:lnTo>
                  <a:lnTo>
                    <a:pt x="5030343" y="3683"/>
                  </a:lnTo>
                  <a:close/>
                </a:path>
                <a:path w="6327140" h="226059">
                  <a:moveTo>
                    <a:pt x="4589907" y="3683"/>
                  </a:moveTo>
                  <a:lnTo>
                    <a:pt x="4700524" y="3683"/>
                  </a:lnTo>
                  <a:lnTo>
                    <a:pt x="4700524" y="35051"/>
                  </a:lnTo>
                  <a:lnTo>
                    <a:pt x="4627372" y="35051"/>
                  </a:lnTo>
                  <a:lnTo>
                    <a:pt x="4627372" y="163068"/>
                  </a:lnTo>
                  <a:lnTo>
                    <a:pt x="4589907" y="163068"/>
                  </a:lnTo>
                  <a:lnTo>
                    <a:pt x="4589907" y="3683"/>
                  </a:lnTo>
                  <a:close/>
                </a:path>
                <a:path w="6327140" h="226059">
                  <a:moveTo>
                    <a:pt x="4234815" y="3683"/>
                  </a:moveTo>
                  <a:lnTo>
                    <a:pt x="4272026" y="3683"/>
                  </a:lnTo>
                  <a:lnTo>
                    <a:pt x="4272026" y="64008"/>
                  </a:lnTo>
                  <a:lnTo>
                    <a:pt x="4338066" y="64008"/>
                  </a:lnTo>
                  <a:lnTo>
                    <a:pt x="4338066" y="3683"/>
                  </a:lnTo>
                  <a:lnTo>
                    <a:pt x="4375277" y="3683"/>
                  </a:lnTo>
                  <a:lnTo>
                    <a:pt x="4375277" y="163068"/>
                  </a:lnTo>
                  <a:lnTo>
                    <a:pt x="4338066" y="163068"/>
                  </a:lnTo>
                  <a:lnTo>
                    <a:pt x="4338066" y="94742"/>
                  </a:lnTo>
                  <a:lnTo>
                    <a:pt x="4272026" y="94742"/>
                  </a:lnTo>
                  <a:lnTo>
                    <a:pt x="4272026" y="163068"/>
                  </a:lnTo>
                  <a:lnTo>
                    <a:pt x="4234815" y="163068"/>
                  </a:lnTo>
                  <a:lnTo>
                    <a:pt x="4234815" y="3683"/>
                  </a:lnTo>
                  <a:close/>
                </a:path>
                <a:path w="6327140" h="226059">
                  <a:moveTo>
                    <a:pt x="3727704" y="3683"/>
                  </a:moveTo>
                  <a:lnTo>
                    <a:pt x="3856609" y="3683"/>
                  </a:lnTo>
                  <a:lnTo>
                    <a:pt x="3856609" y="35051"/>
                  </a:lnTo>
                  <a:lnTo>
                    <a:pt x="3810889" y="35051"/>
                  </a:lnTo>
                  <a:lnTo>
                    <a:pt x="3810889" y="163068"/>
                  </a:lnTo>
                  <a:lnTo>
                    <a:pt x="3773297" y="163068"/>
                  </a:lnTo>
                  <a:lnTo>
                    <a:pt x="3773297" y="35051"/>
                  </a:lnTo>
                  <a:lnTo>
                    <a:pt x="3727704" y="35051"/>
                  </a:lnTo>
                  <a:lnTo>
                    <a:pt x="3727704" y="3683"/>
                  </a:lnTo>
                  <a:close/>
                </a:path>
                <a:path w="6327140" h="226059">
                  <a:moveTo>
                    <a:pt x="3247009" y="3683"/>
                  </a:moveTo>
                  <a:lnTo>
                    <a:pt x="3354578" y="3683"/>
                  </a:lnTo>
                  <a:lnTo>
                    <a:pt x="3354578" y="163068"/>
                  </a:lnTo>
                  <a:lnTo>
                    <a:pt x="3318255" y="163068"/>
                  </a:lnTo>
                  <a:lnTo>
                    <a:pt x="3318255" y="33020"/>
                  </a:lnTo>
                  <a:lnTo>
                    <a:pt x="3279013" y="33020"/>
                  </a:lnTo>
                  <a:lnTo>
                    <a:pt x="3274351" y="80454"/>
                  </a:lnTo>
                  <a:lnTo>
                    <a:pt x="3263963" y="120507"/>
                  </a:lnTo>
                  <a:lnTo>
                    <a:pt x="3242691" y="152273"/>
                  </a:lnTo>
                  <a:lnTo>
                    <a:pt x="3198749" y="164846"/>
                  </a:lnTo>
                  <a:lnTo>
                    <a:pt x="3198749" y="131953"/>
                  </a:lnTo>
                  <a:lnTo>
                    <a:pt x="3205868" y="131329"/>
                  </a:lnTo>
                  <a:lnTo>
                    <a:pt x="3212369" y="129444"/>
                  </a:lnTo>
                  <a:lnTo>
                    <a:pt x="3236533" y="95450"/>
                  </a:lnTo>
                  <a:lnTo>
                    <a:pt x="3245294" y="49799"/>
                  </a:lnTo>
                  <a:lnTo>
                    <a:pt x="3247009" y="13716"/>
                  </a:lnTo>
                  <a:lnTo>
                    <a:pt x="3247009" y="3683"/>
                  </a:lnTo>
                  <a:close/>
                </a:path>
                <a:path w="6327140" h="226059">
                  <a:moveTo>
                    <a:pt x="3064129" y="3683"/>
                  </a:moveTo>
                  <a:lnTo>
                    <a:pt x="3171698" y="3683"/>
                  </a:lnTo>
                  <a:lnTo>
                    <a:pt x="3171698" y="163068"/>
                  </a:lnTo>
                  <a:lnTo>
                    <a:pt x="3135376" y="163068"/>
                  </a:lnTo>
                  <a:lnTo>
                    <a:pt x="3135376" y="33020"/>
                  </a:lnTo>
                  <a:lnTo>
                    <a:pt x="3096133" y="33020"/>
                  </a:lnTo>
                  <a:lnTo>
                    <a:pt x="3091471" y="80454"/>
                  </a:lnTo>
                  <a:lnTo>
                    <a:pt x="3081083" y="120507"/>
                  </a:lnTo>
                  <a:lnTo>
                    <a:pt x="3059811" y="152273"/>
                  </a:lnTo>
                  <a:lnTo>
                    <a:pt x="3015869" y="164846"/>
                  </a:lnTo>
                  <a:lnTo>
                    <a:pt x="3015869" y="131953"/>
                  </a:lnTo>
                  <a:lnTo>
                    <a:pt x="3022988" y="131329"/>
                  </a:lnTo>
                  <a:lnTo>
                    <a:pt x="3029489" y="129444"/>
                  </a:lnTo>
                  <a:lnTo>
                    <a:pt x="3053653" y="95450"/>
                  </a:lnTo>
                  <a:lnTo>
                    <a:pt x="3062414" y="49799"/>
                  </a:lnTo>
                  <a:lnTo>
                    <a:pt x="3064129" y="13716"/>
                  </a:lnTo>
                  <a:lnTo>
                    <a:pt x="3064129" y="3683"/>
                  </a:lnTo>
                  <a:close/>
                </a:path>
                <a:path w="6327140" h="226059">
                  <a:moveTo>
                    <a:pt x="2061591" y="3683"/>
                  </a:moveTo>
                  <a:lnTo>
                    <a:pt x="2098802" y="3683"/>
                  </a:lnTo>
                  <a:lnTo>
                    <a:pt x="2098802" y="64008"/>
                  </a:lnTo>
                  <a:lnTo>
                    <a:pt x="2164842" y="64008"/>
                  </a:lnTo>
                  <a:lnTo>
                    <a:pt x="2164842" y="3683"/>
                  </a:lnTo>
                  <a:lnTo>
                    <a:pt x="2202053" y="3683"/>
                  </a:lnTo>
                  <a:lnTo>
                    <a:pt x="2202053" y="163068"/>
                  </a:lnTo>
                  <a:lnTo>
                    <a:pt x="2164842" y="163068"/>
                  </a:lnTo>
                  <a:lnTo>
                    <a:pt x="2164842" y="94742"/>
                  </a:lnTo>
                  <a:lnTo>
                    <a:pt x="2098802" y="94742"/>
                  </a:lnTo>
                  <a:lnTo>
                    <a:pt x="2098802" y="163068"/>
                  </a:lnTo>
                  <a:lnTo>
                    <a:pt x="2061591" y="163068"/>
                  </a:lnTo>
                  <a:lnTo>
                    <a:pt x="2061591" y="3683"/>
                  </a:lnTo>
                  <a:close/>
                </a:path>
                <a:path w="6327140" h="226059">
                  <a:moveTo>
                    <a:pt x="1708658" y="3683"/>
                  </a:moveTo>
                  <a:lnTo>
                    <a:pt x="1746377" y="3683"/>
                  </a:lnTo>
                  <a:lnTo>
                    <a:pt x="1746377" y="46736"/>
                  </a:lnTo>
                  <a:lnTo>
                    <a:pt x="1748236" y="60217"/>
                  </a:lnTo>
                  <a:lnTo>
                    <a:pt x="1753822" y="69818"/>
                  </a:lnTo>
                  <a:lnTo>
                    <a:pt x="1763146" y="75561"/>
                  </a:lnTo>
                  <a:lnTo>
                    <a:pt x="1776222" y="77470"/>
                  </a:lnTo>
                  <a:lnTo>
                    <a:pt x="1783843" y="77229"/>
                  </a:lnTo>
                  <a:lnTo>
                    <a:pt x="1791668" y="76501"/>
                  </a:lnTo>
                  <a:lnTo>
                    <a:pt x="1799707" y="75273"/>
                  </a:lnTo>
                  <a:lnTo>
                    <a:pt x="1807972" y="73533"/>
                  </a:lnTo>
                  <a:lnTo>
                    <a:pt x="1807972" y="3683"/>
                  </a:lnTo>
                  <a:lnTo>
                    <a:pt x="1845183" y="3683"/>
                  </a:lnTo>
                  <a:lnTo>
                    <a:pt x="1845183" y="163068"/>
                  </a:lnTo>
                  <a:lnTo>
                    <a:pt x="1807972" y="163068"/>
                  </a:lnTo>
                  <a:lnTo>
                    <a:pt x="1807972" y="103124"/>
                  </a:lnTo>
                  <a:lnTo>
                    <a:pt x="1796805" y="105457"/>
                  </a:lnTo>
                  <a:lnTo>
                    <a:pt x="1786366" y="107124"/>
                  </a:lnTo>
                  <a:lnTo>
                    <a:pt x="1776664" y="108124"/>
                  </a:lnTo>
                  <a:lnTo>
                    <a:pt x="1767713" y="108458"/>
                  </a:lnTo>
                  <a:lnTo>
                    <a:pt x="1754241" y="107507"/>
                  </a:lnTo>
                  <a:lnTo>
                    <a:pt x="1717230" y="84988"/>
                  </a:lnTo>
                  <a:lnTo>
                    <a:pt x="1708658" y="50038"/>
                  </a:lnTo>
                  <a:lnTo>
                    <a:pt x="1708658" y="3683"/>
                  </a:lnTo>
                  <a:close/>
                </a:path>
                <a:path w="6327140" h="226059">
                  <a:moveTo>
                    <a:pt x="1331341" y="3683"/>
                  </a:moveTo>
                  <a:lnTo>
                    <a:pt x="1438910" y="3683"/>
                  </a:lnTo>
                  <a:lnTo>
                    <a:pt x="1438910" y="163068"/>
                  </a:lnTo>
                  <a:lnTo>
                    <a:pt x="1402588" y="163068"/>
                  </a:lnTo>
                  <a:lnTo>
                    <a:pt x="1402588" y="33020"/>
                  </a:lnTo>
                  <a:lnTo>
                    <a:pt x="1363345" y="33020"/>
                  </a:lnTo>
                  <a:lnTo>
                    <a:pt x="1358683" y="80454"/>
                  </a:lnTo>
                  <a:lnTo>
                    <a:pt x="1348295" y="120507"/>
                  </a:lnTo>
                  <a:lnTo>
                    <a:pt x="1327023" y="152273"/>
                  </a:lnTo>
                  <a:lnTo>
                    <a:pt x="1283081" y="164846"/>
                  </a:lnTo>
                  <a:lnTo>
                    <a:pt x="1283081" y="131953"/>
                  </a:lnTo>
                  <a:lnTo>
                    <a:pt x="1290200" y="131329"/>
                  </a:lnTo>
                  <a:lnTo>
                    <a:pt x="1296701" y="129444"/>
                  </a:lnTo>
                  <a:lnTo>
                    <a:pt x="1320865" y="95450"/>
                  </a:lnTo>
                  <a:lnTo>
                    <a:pt x="1329626" y="49799"/>
                  </a:lnTo>
                  <a:lnTo>
                    <a:pt x="1331341" y="13716"/>
                  </a:lnTo>
                  <a:lnTo>
                    <a:pt x="1331341" y="3683"/>
                  </a:lnTo>
                  <a:close/>
                </a:path>
                <a:path w="6327140" h="226059">
                  <a:moveTo>
                    <a:pt x="650113" y="3683"/>
                  </a:moveTo>
                  <a:lnTo>
                    <a:pt x="686689" y="3683"/>
                  </a:lnTo>
                  <a:lnTo>
                    <a:pt x="686689" y="163068"/>
                  </a:lnTo>
                  <a:lnTo>
                    <a:pt x="650113" y="163068"/>
                  </a:lnTo>
                  <a:lnTo>
                    <a:pt x="650113" y="3683"/>
                  </a:lnTo>
                  <a:close/>
                </a:path>
                <a:path w="6327140" h="226059">
                  <a:moveTo>
                    <a:pt x="499491" y="3683"/>
                  </a:moveTo>
                  <a:lnTo>
                    <a:pt x="535813" y="3683"/>
                  </a:lnTo>
                  <a:lnTo>
                    <a:pt x="535813" y="60706"/>
                  </a:lnTo>
                  <a:lnTo>
                    <a:pt x="542432" y="60205"/>
                  </a:lnTo>
                  <a:lnTo>
                    <a:pt x="549338" y="59848"/>
                  </a:lnTo>
                  <a:lnTo>
                    <a:pt x="556529" y="59634"/>
                  </a:lnTo>
                  <a:lnTo>
                    <a:pt x="564007" y="59563"/>
                  </a:lnTo>
                  <a:lnTo>
                    <a:pt x="577863" y="60420"/>
                  </a:lnTo>
                  <a:lnTo>
                    <a:pt x="616767" y="80875"/>
                  </a:lnTo>
                  <a:lnTo>
                    <a:pt x="625983" y="112522"/>
                  </a:lnTo>
                  <a:lnTo>
                    <a:pt x="622081" y="134618"/>
                  </a:lnTo>
                  <a:lnTo>
                    <a:pt x="610393" y="150415"/>
                  </a:lnTo>
                  <a:lnTo>
                    <a:pt x="590942" y="159902"/>
                  </a:lnTo>
                  <a:lnTo>
                    <a:pt x="563753" y="163068"/>
                  </a:lnTo>
                  <a:lnTo>
                    <a:pt x="499491" y="163068"/>
                  </a:lnTo>
                  <a:lnTo>
                    <a:pt x="499491" y="3683"/>
                  </a:lnTo>
                  <a:close/>
                </a:path>
                <a:path w="6327140" h="226059">
                  <a:moveTo>
                    <a:pt x="321183" y="3683"/>
                  </a:moveTo>
                  <a:lnTo>
                    <a:pt x="458978" y="3683"/>
                  </a:lnTo>
                  <a:lnTo>
                    <a:pt x="458978" y="163068"/>
                  </a:lnTo>
                  <a:lnTo>
                    <a:pt x="421767" y="163068"/>
                  </a:lnTo>
                  <a:lnTo>
                    <a:pt x="421767" y="35051"/>
                  </a:lnTo>
                  <a:lnTo>
                    <a:pt x="358394" y="35051"/>
                  </a:lnTo>
                  <a:lnTo>
                    <a:pt x="358394" y="163068"/>
                  </a:lnTo>
                  <a:lnTo>
                    <a:pt x="321183" y="163068"/>
                  </a:lnTo>
                  <a:lnTo>
                    <a:pt x="321183" y="3683"/>
                  </a:lnTo>
                  <a:close/>
                </a:path>
                <a:path w="6327140" h="226059">
                  <a:moveTo>
                    <a:pt x="0" y="3683"/>
                  </a:moveTo>
                  <a:lnTo>
                    <a:pt x="128905" y="3683"/>
                  </a:lnTo>
                  <a:lnTo>
                    <a:pt x="128905" y="35051"/>
                  </a:lnTo>
                  <a:lnTo>
                    <a:pt x="83185" y="35051"/>
                  </a:lnTo>
                  <a:lnTo>
                    <a:pt x="83185" y="163068"/>
                  </a:lnTo>
                  <a:lnTo>
                    <a:pt x="45720" y="163068"/>
                  </a:lnTo>
                  <a:lnTo>
                    <a:pt x="45720" y="35051"/>
                  </a:lnTo>
                  <a:lnTo>
                    <a:pt x="0" y="35051"/>
                  </a:lnTo>
                  <a:lnTo>
                    <a:pt x="0" y="3683"/>
                  </a:lnTo>
                  <a:close/>
                </a:path>
                <a:path w="6327140" h="226059">
                  <a:moveTo>
                    <a:pt x="5742940" y="1904"/>
                  </a:moveTo>
                  <a:lnTo>
                    <a:pt x="5785485" y="13843"/>
                  </a:lnTo>
                  <a:lnTo>
                    <a:pt x="5800471" y="45847"/>
                  </a:lnTo>
                  <a:lnTo>
                    <a:pt x="5800471" y="52577"/>
                  </a:lnTo>
                  <a:lnTo>
                    <a:pt x="5776468" y="78105"/>
                  </a:lnTo>
                  <a:lnTo>
                    <a:pt x="5790043" y="84822"/>
                  </a:lnTo>
                  <a:lnTo>
                    <a:pt x="5799724" y="93741"/>
                  </a:lnTo>
                  <a:lnTo>
                    <a:pt x="5805525" y="104876"/>
                  </a:lnTo>
                  <a:lnTo>
                    <a:pt x="5807456" y="118237"/>
                  </a:lnTo>
                  <a:lnTo>
                    <a:pt x="5806477" y="128000"/>
                  </a:lnTo>
                  <a:lnTo>
                    <a:pt x="5772070" y="160035"/>
                  </a:lnTo>
                  <a:lnTo>
                    <a:pt x="5744718" y="163068"/>
                  </a:lnTo>
                  <a:lnTo>
                    <a:pt x="5673471" y="163068"/>
                  </a:lnTo>
                  <a:lnTo>
                    <a:pt x="5673471" y="3937"/>
                  </a:lnTo>
                  <a:lnTo>
                    <a:pt x="5694594" y="3083"/>
                  </a:lnTo>
                  <a:lnTo>
                    <a:pt x="5713206" y="2444"/>
                  </a:lnTo>
                  <a:lnTo>
                    <a:pt x="5729317" y="2043"/>
                  </a:lnTo>
                  <a:lnTo>
                    <a:pt x="5742940" y="1904"/>
                  </a:lnTo>
                  <a:close/>
                </a:path>
                <a:path w="6327140" h="226059">
                  <a:moveTo>
                    <a:pt x="4138168" y="1904"/>
                  </a:moveTo>
                  <a:lnTo>
                    <a:pt x="4180713" y="13843"/>
                  </a:lnTo>
                  <a:lnTo>
                    <a:pt x="4195699" y="45847"/>
                  </a:lnTo>
                  <a:lnTo>
                    <a:pt x="4195699" y="52577"/>
                  </a:lnTo>
                  <a:lnTo>
                    <a:pt x="4171696" y="78105"/>
                  </a:lnTo>
                  <a:lnTo>
                    <a:pt x="4185271" y="84822"/>
                  </a:lnTo>
                  <a:lnTo>
                    <a:pt x="4194952" y="93741"/>
                  </a:lnTo>
                  <a:lnTo>
                    <a:pt x="4200753" y="104876"/>
                  </a:lnTo>
                  <a:lnTo>
                    <a:pt x="4202684" y="118237"/>
                  </a:lnTo>
                  <a:lnTo>
                    <a:pt x="4201705" y="128000"/>
                  </a:lnTo>
                  <a:lnTo>
                    <a:pt x="4167298" y="160035"/>
                  </a:lnTo>
                  <a:lnTo>
                    <a:pt x="4139946" y="163068"/>
                  </a:lnTo>
                  <a:lnTo>
                    <a:pt x="4068699" y="163068"/>
                  </a:lnTo>
                  <a:lnTo>
                    <a:pt x="4068699" y="3937"/>
                  </a:lnTo>
                  <a:lnTo>
                    <a:pt x="4089822" y="3083"/>
                  </a:lnTo>
                  <a:lnTo>
                    <a:pt x="4108434" y="2444"/>
                  </a:lnTo>
                  <a:lnTo>
                    <a:pt x="4124545" y="2043"/>
                  </a:lnTo>
                  <a:lnTo>
                    <a:pt x="4138168" y="1904"/>
                  </a:lnTo>
                  <a:close/>
                </a:path>
                <a:path w="6327140" h="226059">
                  <a:moveTo>
                    <a:pt x="3687572" y="1904"/>
                  </a:moveTo>
                  <a:lnTo>
                    <a:pt x="3690366" y="1904"/>
                  </a:lnTo>
                  <a:lnTo>
                    <a:pt x="3695954" y="2159"/>
                  </a:lnTo>
                  <a:lnTo>
                    <a:pt x="3704463" y="2794"/>
                  </a:lnTo>
                  <a:lnTo>
                    <a:pt x="3704463" y="33020"/>
                  </a:lnTo>
                  <a:lnTo>
                    <a:pt x="3701796" y="32512"/>
                  </a:lnTo>
                  <a:lnTo>
                    <a:pt x="3699510" y="32258"/>
                  </a:lnTo>
                  <a:lnTo>
                    <a:pt x="3697478" y="32258"/>
                  </a:lnTo>
                  <a:lnTo>
                    <a:pt x="3693414" y="32258"/>
                  </a:lnTo>
                  <a:lnTo>
                    <a:pt x="3690747" y="35306"/>
                  </a:lnTo>
                  <a:lnTo>
                    <a:pt x="3663701" y="73997"/>
                  </a:lnTo>
                  <a:lnTo>
                    <a:pt x="3648583" y="78994"/>
                  </a:lnTo>
                  <a:lnTo>
                    <a:pt x="3664797" y="85522"/>
                  </a:lnTo>
                  <a:lnTo>
                    <a:pt x="3677427" y="95408"/>
                  </a:lnTo>
                  <a:lnTo>
                    <a:pt x="3686462" y="108676"/>
                  </a:lnTo>
                  <a:lnTo>
                    <a:pt x="3691890" y="125349"/>
                  </a:lnTo>
                  <a:lnTo>
                    <a:pt x="3693160" y="131191"/>
                  </a:lnTo>
                  <a:lnTo>
                    <a:pt x="3695700" y="134112"/>
                  </a:lnTo>
                  <a:lnTo>
                    <a:pt x="3699764" y="134112"/>
                  </a:lnTo>
                  <a:lnTo>
                    <a:pt x="3703447" y="134112"/>
                  </a:lnTo>
                  <a:lnTo>
                    <a:pt x="3705860" y="133858"/>
                  </a:lnTo>
                  <a:lnTo>
                    <a:pt x="3707129" y="133477"/>
                  </a:lnTo>
                  <a:lnTo>
                    <a:pt x="3707129" y="163957"/>
                  </a:lnTo>
                  <a:lnTo>
                    <a:pt x="3701796" y="164592"/>
                  </a:lnTo>
                  <a:lnTo>
                    <a:pt x="3696080" y="164846"/>
                  </a:lnTo>
                  <a:lnTo>
                    <a:pt x="3689858" y="164846"/>
                  </a:lnTo>
                  <a:lnTo>
                    <a:pt x="3677334" y="163060"/>
                  </a:lnTo>
                  <a:lnTo>
                    <a:pt x="3667775" y="157702"/>
                  </a:lnTo>
                  <a:lnTo>
                    <a:pt x="3661193" y="148772"/>
                  </a:lnTo>
                  <a:lnTo>
                    <a:pt x="3657600" y="136271"/>
                  </a:lnTo>
                  <a:lnTo>
                    <a:pt x="3652313" y="118008"/>
                  </a:lnTo>
                  <a:lnTo>
                    <a:pt x="3642550" y="104949"/>
                  </a:lnTo>
                  <a:lnTo>
                    <a:pt x="3628310" y="97105"/>
                  </a:lnTo>
                  <a:lnTo>
                    <a:pt x="3609594" y="94488"/>
                  </a:lnTo>
                  <a:lnTo>
                    <a:pt x="3608704" y="94488"/>
                  </a:lnTo>
                  <a:lnTo>
                    <a:pt x="3608704" y="163068"/>
                  </a:lnTo>
                  <a:lnTo>
                    <a:pt x="3571875" y="163068"/>
                  </a:lnTo>
                  <a:lnTo>
                    <a:pt x="3571875" y="3683"/>
                  </a:lnTo>
                  <a:lnTo>
                    <a:pt x="3608704" y="3683"/>
                  </a:lnTo>
                  <a:lnTo>
                    <a:pt x="3608704" y="63626"/>
                  </a:lnTo>
                  <a:lnTo>
                    <a:pt x="3610483" y="63626"/>
                  </a:lnTo>
                  <a:lnTo>
                    <a:pt x="3651416" y="44338"/>
                  </a:lnTo>
                  <a:lnTo>
                    <a:pt x="3659729" y="17335"/>
                  </a:lnTo>
                  <a:lnTo>
                    <a:pt x="3666124" y="8762"/>
                  </a:lnTo>
                  <a:lnTo>
                    <a:pt x="3675401" y="3619"/>
                  </a:lnTo>
                  <a:lnTo>
                    <a:pt x="3687572" y="1904"/>
                  </a:lnTo>
                  <a:close/>
                </a:path>
                <a:path w="6327140" h="226059">
                  <a:moveTo>
                    <a:pt x="2805176" y="1904"/>
                  </a:moveTo>
                  <a:lnTo>
                    <a:pt x="2807970" y="1904"/>
                  </a:lnTo>
                  <a:lnTo>
                    <a:pt x="2813558" y="2159"/>
                  </a:lnTo>
                  <a:lnTo>
                    <a:pt x="2822067" y="2794"/>
                  </a:lnTo>
                  <a:lnTo>
                    <a:pt x="2822067" y="33020"/>
                  </a:lnTo>
                  <a:lnTo>
                    <a:pt x="2819400" y="32512"/>
                  </a:lnTo>
                  <a:lnTo>
                    <a:pt x="2817114" y="32258"/>
                  </a:lnTo>
                  <a:lnTo>
                    <a:pt x="2815082" y="32258"/>
                  </a:lnTo>
                  <a:lnTo>
                    <a:pt x="2811018" y="32258"/>
                  </a:lnTo>
                  <a:lnTo>
                    <a:pt x="2808351" y="35306"/>
                  </a:lnTo>
                  <a:lnTo>
                    <a:pt x="2781305" y="73997"/>
                  </a:lnTo>
                  <a:lnTo>
                    <a:pt x="2766187" y="78994"/>
                  </a:lnTo>
                  <a:lnTo>
                    <a:pt x="2782401" y="85522"/>
                  </a:lnTo>
                  <a:lnTo>
                    <a:pt x="2795031" y="95408"/>
                  </a:lnTo>
                  <a:lnTo>
                    <a:pt x="2804066" y="108676"/>
                  </a:lnTo>
                  <a:lnTo>
                    <a:pt x="2809494" y="125349"/>
                  </a:lnTo>
                  <a:lnTo>
                    <a:pt x="2810764" y="131191"/>
                  </a:lnTo>
                  <a:lnTo>
                    <a:pt x="2813304" y="134112"/>
                  </a:lnTo>
                  <a:lnTo>
                    <a:pt x="2817368" y="134112"/>
                  </a:lnTo>
                  <a:lnTo>
                    <a:pt x="2821051" y="134112"/>
                  </a:lnTo>
                  <a:lnTo>
                    <a:pt x="2823464" y="133858"/>
                  </a:lnTo>
                  <a:lnTo>
                    <a:pt x="2824734" y="133477"/>
                  </a:lnTo>
                  <a:lnTo>
                    <a:pt x="2824734" y="163957"/>
                  </a:lnTo>
                  <a:lnTo>
                    <a:pt x="2819400" y="164592"/>
                  </a:lnTo>
                  <a:lnTo>
                    <a:pt x="2813685" y="164846"/>
                  </a:lnTo>
                  <a:lnTo>
                    <a:pt x="2807462" y="164846"/>
                  </a:lnTo>
                  <a:lnTo>
                    <a:pt x="2794938" y="163060"/>
                  </a:lnTo>
                  <a:lnTo>
                    <a:pt x="2785379" y="157702"/>
                  </a:lnTo>
                  <a:lnTo>
                    <a:pt x="2778797" y="148772"/>
                  </a:lnTo>
                  <a:lnTo>
                    <a:pt x="2775204" y="136271"/>
                  </a:lnTo>
                  <a:lnTo>
                    <a:pt x="2769917" y="118008"/>
                  </a:lnTo>
                  <a:lnTo>
                    <a:pt x="2760154" y="104949"/>
                  </a:lnTo>
                  <a:lnTo>
                    <a:pt x="2745914" y="97105"/>
                  </a:lnTo>
                  <a:lnTo>
                    <a:pt x="2727198" y="94488"/>
                  </a:lnTo>
                  <a:lnTo>
                    <a:pt x="2726309" y="94488"/>
                  </a:lnTo>
                  <a:lnTo>
                    <a:pt x="2726309" y="163068"/>
                  </a:lnTo>
                  <a:lnTo>
                    <a:pt x="2689479" y="163068"/>
                  </a:lnTo>
                  <a:lnTo>
                    <a:pt x="2689479" y="3683"/>
                  </a:lnTo>
                  <a:lnTo>
                    <a:pt x="2726309" y="3683"/>
                  </a:lnTo>
                  <a:lnTo>
                    <a:pt x="2726309" y="63626"/>
                  </a:lnTo>
                  <a:lnTo>
                    <a:pt x="2728087" y="63626"/>
                  </a:lnTo>
                  <a:lnTo>
                    <a:pt x="2769020" y="44338"/>
                  </a:lnTo>
                  <a:lnTo>
                    <a:pt x="2777333" y="17335"/>
                  </a:lnTo>
                  <a:lnTo>
                    <a:pt x="2783728" y="8762"/>
                  </a:lnTo>
                  <a:lnTo>
                    <a:pt x="2793005" y="3619"/>
                  </a:lnTo>
                  <a:lnTo>
                    <a:pt x="2805176" y="1904"/>
                  </a:lnTo>
                  <a:close/>
                </a:path>
                <a:path w="6327140" h="226059">
                  <a:moveTo>
                    <a:pt x="2490724" y="1904"/>
                  </a:moveTo>
                  <a:lnTo>
                    <a:pt x="2502320" y="2049"/>
                  </a:lnTo>
                  <a:lnTo>
                    <a:pt x="2517108" y="2492"/>
                  </a:lnTo>
                  <a:lnTo>
                    <a:pt x="2535086" y="3244"/>
                  </a:lnTo>
                  <a:lnTo>
                    <a:pt x="2556256" y="4318"/>
                  </a:lnTo>
                  <a:lnTo>
                    <a:pt x="2556256" y="163068"/>
                  </a:lnTo>
                  <a:lnTo>
                    <a:pt x="2519680" y="163068"/>
                  </a:lnTo>
                  <a:lnTo>
                    <a:pt x="2519680" y="102616"/>
                  </a:lnTo>
                  <a:lnTo>
                    <a:pt x="2509901" y="102616"/>
                  </a:lnTo>
                  <a:lnTo>
                    <a:pt x="2467824" y="122922"/>
                  </a:lnTo>
                  <a:lnTo>
                    <a:pt x="2459706" y="150165"/>
                  </a:lnTo>
                  <a:lnTo>
                    <a:pt x="2453338" y="158337"/>
                  </a:lnTo>
                  <a:lnTo>
                    <a:pt x="2443946" y="163222"/>
                  </a:lnTo>
                  <a:lnTo>
                    <a:pt x="2431542" y="164846"/>
                  </a:lnTo>
                  <a:lnTo>
                    <a:pt x="2426335" y="164846"/>
                  </a:lnTo>
                  <a:lnTo>
                    <a:pt x="2421255" y="164592"/>
                  </a:lnTo>
                  <a:lnTo>
                    <a:pt x="2416429" y="163957"/>
                  </a:lnTo>
                  <a:lnTo>
                    <a:pt x="2416429" y="133477"/>
                  </a:lnTo>
                  <a:lnTo>
                    <a:pt x="2417572" y="133858"/>
                  </a:lnTo>
                  <a:lnTo>
                    <a:pt x="2419731" y="134112"/>
                  </a:lnTo>
                  <a:lnTo>
                    <a:pt x="2422779" y="134112"/>
                  </a:lnTo>
                  <a:lnTo>
                    <a:pt x="2427224" y="134112"/>
                  </a:lnTo>
                  <a:lnTo>
                    <a:pt x="2430145" y="131191"/>
                  </a:lnTo>
                  <a:lnTo>
                    <a:pt x="2452862" y="95488"/>
                  </a:lnTo>
                  <a:lnTo>
                    <a:pt x="2465070" y="90678"/>
                  </a:lnTo>
                  <a:lnTo>
                    <a:pt x="2448141" y="85367"/>
                  </a:lnTo>
                  <a:lnTo>
                    <a:pt x="2436034" y="76676"/>
                  </a:lnTo>
                  <a:lnTo>
                    <a:pt x="2428761" y="64603"/>
                  </a:lnTo>
                  <a:lnTo>
                    <a:pt x="2426335" y="49149"/>
                  </a:lnTo>
                  <a:lnTo>
                    <a:pt x="2427285" y="39405"/>
                  </a:lnTo>
                  <a:lnTo>
                    <a:pt x="2461275" y="5254"/>
                  </a:lnTo>
                  <a:lnTo>
                    <a:pt x="2474791" y="2740"/>
                  </a:lnTo>
                  <a:lnTo>
                    <a:pt x="2490724" y="1904"/>
                  </a:lnTo>
                  <a:close/>
                </a:path>
                <a:path w="6327140" h="226059">
                  <a:moveTo>
                    <a:pt x="1246124" y="1904"/>
                  </a:moveTo>
                  <a:lnTo>
                    <a:pt x="1248918" y="1904"/>
                  </a:lnTo>
                  <a:lnTo>
                    <a:pt x="1254506" y="2159"/>
                  </a:lnTo>
                  <a:lnTo>
                    <a:pt x="1263015" y="2794"/>
                  </a:lnTo>
                  <a:lnTo>
                    <a:pt x="1263015" y="33020"/>
                  </a:lnTo>
                  <a:lnTo>
                    <a:pt x="1260348" y="32512"/>
                  </a:lnTo>
                  <a:lnTo>
                    <a:pt x="1258062" y="32258"/>
                  </a:lnTo>
                  <a:lnTo>
                    <a:pt x="1256030" y="32258"/>
                  </a:lnTo>
                  <a:lnTo>
                    <a:pt x="1251966" y="32258"/>
                  </a:lnTo>
                  <a:lnTo>
                    <a:pt x="1249299" y="35306"/>
                  </a:lnTo>
                  <a:lnTo>
                    <a:pt x="1222253" y="73997"/>
                  </a:lnTo>
                  <a:lnTo>
                    <a:pt x="1207135" y="78994"/>
                  </a:lnTo>
                  <a:lnTo>
                    <a:pt x="1223349" y="85522"/>
                  </a:lnTo>
                  <a:lnTo>
                    <a:pt x="1235979" y="95408"/>
                  </a:lnTo>
                  <a:lnTo>
                    <a:pt x="1245014" y="108676"/>
                  </a:lnTo>
                  <a:lnTo>
                    <a:pt x="1250442" y="125349"/>
                  </a:lnTo>
                  <a:lnTo>
                    <a:pt x="1251712" y="131191"/>
                  </a:lnTo>
                  <a:lnTo>
                    <a:pt x="1254252" y="134112"/>
                  </a:lnTo>
                  <a:lnTo>
                    <a:pt x="1258316" y="134112"/>
                  </a:lnTo>
                  <a:lnTo>
                    <a:pt x="1261999" y="134112"/>
                  </a:lnTo>
                  <a:lnTo>
                    <a:pt x="1264412" y="133858"/>
                  </a:lnTo>
                  <a:lnTo>
                    <a:pt x="1265682" y="133477"/>
                  </a:lnTo>
                  <a:lnTo>
                    <a:pt x="1265682" y="163957"/>
                  </a:lnTo>
                  <a:lnTo>
                    <a:pt x="1260348" y="164592"/>
                  </a:lnTo>
                  <a:lnTo>
                    <a:pt x="1254633" y="164846"/>
                  </a:lnTo>
                  <a:lnTo>
                    <a:pt x="1248410" y="164846"/>
                  </a:lnTo>
                  <a:lnTo>
                    <a:pt x="1235886" y="163060"/>
                  </a:lnTo>
                  <a:lnTo>
                    <a:pt x="1226327" y="157702"/>
                  </a:lnTo>
                  <a:lnTo>
                    <a:pt x="1219745" y="148772"/>
                  </a:lnTo>
                  <a:lnTo>
                    <a:pt x="1216152" y="136271"/>
                  </a:lnTo>
                  <a:lnTo>
                    <a:pt x="1210865" y="118008"/>
                  </a:lnTo>
                  <a:lnTo>
                    <a:pt x="1201102" y="104949"/>
                  </a:lnTo>
                  <a:lnTo>
                    <a:pt x="1186862" y="97105"/>
                  </a:lnTo>
                  <a:lnTo>
                    <a:pt x="1168146" y="94488"/>
                  </a:lnTo>
                  <a:lnTo>
                    <a:pt x="1167257" y="94488"/>
                  </a:lnTo>
                  <a:lnTo>
                    <a:pt x="1167257" y="163068"/>
                  </a:lnTo>
                  <a:lnTo>
                    <a:pt x="1130427" y="163068"/>
                  </a:lnTo>
                  <a:lnTo>
                    <a:pt x="1130427" y="3683"/>
                  </a:lnTo>
                  <a:lnTo>
                    <a:pt x="1167257" y="3683"/>
                  </a:lnTo>
                  <a:lnTo>
                    <a:pt x="1167257" y="63626"/>
                  </a:lnTo>
                  <a:lnTo>
                    <a:pt x="1169035" y="63626"/>
                  </a:lnTo>
                  <a:lnTo>
                    <a:pt x="1209968" y="44338"/>
                  </a:lnTo>
                  <a:lnTo>
                    <a:pt x="1218281" y="17335"/>
                  </a:lnTo>
                  <a:lnTo>
                    <a:pt x="1224676" y="8762"/>
                  </a:lnTo>
                  <a:lnTo>
                    <a:pt x="1233953" y="3619"/>
                  </a:lnTo>
                  <a:lnTo>
                    <a:pt x="1246124" y="1904"/>
                  </a:lnTo>
                  <a:close/>
                </a:path>
                <a:path w="6327140" h="226059">
                  <a:moveTo>
                    <a:pt x="6243701" y="635"/>
                  </a:moveTo>
                  <a:lnTo>
                    <a:pt x="6287652" y="10171"/>
                  </a:lnTo>
                  <a:lnTo>
                    <a:pt x="6309868" y="41751"/>
                  </a:lnTo>
                  <a:lnTo>
                    <a:pt x="6314059" y="80137"/>
                  </a:lnTo>
                  <a:lnTo>
                    <a:pt x="6314059" y="114300"/>
                  </a:lnTo>
                  <a:lnTo>
                    <a:pt x="6314866" y="128730"/>
                  </a:lnTo>
                  <a:lnTo>
                    <a:pt x="6317281" y="140208"/>
                  </a:lnTo>
                  <a:lnTo>
                    <a:pt x="6321292" y="148732"/>
                  </a:lnTo>
                  <a:lnTo>
                    <a:pt x="6326886" y="154305"/>
                  </a:lnTo>
                  <a:lnTo>
                    <a:pt x="6323965" y="159512"/>
                  </a:lnTo>
                  <a:lnTo>
                    <a:pt x="6320790" y="162687"/>
                  </a:lnTo>
                  <a:lnTo>
                    <a:pt x="6317234" y="164084"/>
                  </a:lnTo>
                  <a:lnTo>
                    <a:pt x="6313678" y="165354"/>
                  </a:lnTo>
                  <a:lnTo>
                    <a:pt x="6309106" y="166116"/>
                  </a:lnTo>
                  <a:lnTo>
                    <a:pt x="6303772" y="166116"/>
                  </a:lnTo>
                  <a:lnTo>
                    <a:pt x="6298565" y="166116"/>
                  </a:lnTo>
                  <a:lnTo>
                    <a:pt x="6280531" y="147320"/>
                  </a:lnTo>
                  <a:lnTo>
                    <a:pt x="6277229" y="152781"/>
                  </a:lnTo>
                  <a:lnTo>
                    <a:pt x="6236716" y="166116"/>
                  </a:lnTo>
                  <a:lnTo>
                    <a:pt x="6224329" y="165306"/>
                  </a:lnTo>
                  <a:lnTo>
                    <a:pt x="6189741" y="146022"/>
                  </a:lnTo>
                  <a:lnTo>
                    <a:pt x="6181598" y="116840"/>
                  </a:lnTo>
                  <a:lnTo>
                    <a:pt x="6182838" y="104241"/>
                  </a:lnTo>
                  <a:lnTo>
                    <a:pt x="6212754" y="66853"/>
                  </a:lnTo>
                  <a:lnTo>
                    <a:pt x="6261100" y="57531"/>
                  </a:lnTo>
                  <a:lnTo>
                    <a:pt x="6265291" y="57531"/>
                  </a:lnTo>
                  <a:lnTo>
                    <a:pt x="6270498" y="58420"/>
                  </a:lnTo>
                  <a:lnTo>
                    <a:pt x="6276721" y="60071"/>
                  </a:lnTo>
                  <a:lnTo>
                    <a:pt x="6274506" y="47642"/>
                  </a:lnTo>
                  <a:lnTo>
                    <a:pt x="6267862" y="38750"/>
                  </a:lnTo>
                  <a:lnTo>
                    <a:pt x="6256789" y="33406"/>
                  </a:lnTo>
                  <a:lnTo>
                    <a:pt x="6241288" y="31623"/>
                  </a:lnTo>
                  <a:lnTo>
                    <a:pt x="6231286" y="32073"/>
                  </a:lnTo>
                  <a:lnTo>
                    <a:pt x="6222047" y="33416"/>
                  </a:lnTo>
                  <a:lnTo>
                    <a:pt x="6213570" y="35641"/>
                  </a:lnTo>
                  <a:lnTo>
                    <a:pt x="6205855" y="38735"/>
                  </a:lnTo>
                  <a:lnTo>
                    <a:pt x="6197981" y="10160"/>
                  </a:lnTo>
                  <a:lnTo>
                    <a:pt x="6207910" y="5992"/>
                  </a:lnTo>
                  <a:lnTo>
                    <a:pt x="6218840" y="3016"/>
                  </a:lnTo>
                  <a:lnTo>
                    <a:pt x="6230770" y="1230"/>
                  </a:lnTo>
                  <a:lnTo>
                    <a:pt x="6243701" y="635"/>
                  </a:lnTo>
                  <a:close/>
                </a:path>
                <a:path w="6327140" h="226059">
                  <a:moveTo>
                    <a:pt x="6084824" y="635"/>
                  </a:moveTo>
                  <a:lnTo>
                    <a:pt x="6118161" y="5897"/>
                  </a:lnTo>
                  <a:lnTo>
                    <a:pt x="6141974" y="21685"/>
                  </a:lnTo>
                  <a:lnTo>
                    <a:pt x="6156261" y="47998"/>
                  </a:lnTo>
                  <a:lnTo>
                    <a:pt x="6161024" y="84836"/>
                  </a:lnTo>
                  <a:lnTo>
                    <a:pt x="6159714" y="103078"/>
                  </a:lnTo>
                  <a:lnTo>
                    <a:pt x="6140069" y="144780"/>
                  </a:lnTo>
                  <a:lnTo>
                    <a:pt x="6099849" y="164782"/>
                  </a:lnTo>
                  <a:lnTo>
                    <a:pt x="6082538" y="166116"/>
                  </a:lnTo>
                  <a:lnTo>
                    <a:pt x="6074108" y="165667"/>
                  </a:lnTo>
                  <a:lnTo>
                    <a:pt x="6065964" y="164338"/>
                  </a:lnTo>
                  <a:lnTo>
                    <a:pt x="6058106" y="162151"/>
                  </a:lnTo>
                  <a:lnTo>
                    <a:pt x="6050534" y="159131"/>
                  </a:lnTo>
                  <a:lnTo>
                    <a:pt x="6050534" y="225552"/>
                  </a:lnTo>
                  <a:lnTo>
                    <a:pt x="6013323" y="225552"/>
                  </a:lnTo>
                  <a:lnTo>
                    <a:pt x="6013323" y="3683"/>
                  </a:lnTo>
                  <a:lnTo>
                    <a:pt x="6050534" y="3683"/>
                  </a:lnTo>
                  <a:lnTo>
                    <a:pt x="6050534" y="14477"/>
                  </a:lnTo>
                  <a:lnTo>
                    <a:pt x="6057963" y="8403"/>
                  </a:lnTo>
                  <a:lnTo>
                    <a:pt x="6066155" y="4079"/>
                  </a:lnTo>
                  <a:lnTo>
                    <a:pt x="6075108" y="1494"/>
                  </a:lnTo>
                  <a:lnTo>
                    <a:pt x="6084824" y="635"/>
                  </a:lnTo>
                  <a:close/>
                </a:path>
                <a:path w="6327140" h="226059">
                  <a:moveTo>
                    <a:pt x="5906389" y="635"/>
                  </a:moveTo>
                  <a:lnTo>
                    <a:pt x="5951680" y="13118"/>
                  </a:lnTo>
                  <a:lnTo>
                    <a:pt x="5977810" y="49085"/>
                  </a:lnTo>
                  <a:lnTo>
                    <a:pt x="5982843" y="82931"/>
                  </a:lnTo>
                  <a:lnTo>
                    <a:pt x="5981533" y="101405"/>
                  </a:lnTo>
                  <a:lnTo>
                    <a:pt x="5961888" y="144018"/>
                  </a:lnTo>
                  <a:lnTo>
                    <a:pt x="5922865" y="164734"/>
                  </a:lnTo>
                  <a:lnTo>
                    <a:pt x="5906389" y="166116"/>
                  </a:lnTo>
                  <a:lnTo>
                    <a:pt x="5889365" y="164691"/>
                  </a:lnTo>
                  <a:lnTo>
                    <a:pt x="5850128" y="143510"/>
                  </a:lnTo>
                  <a:lnTo>
                    <a:pt x="5831089" y="101004"/>
                  </a:lnTo>
                  <a:lnTo>
                    <a:pt x="5829808" y="82931"/>
                  </a:lnTo>
                  <a:lnTo>
                    <a:pt x="5831117" y="65645"/>
                  </a:lnTo>
                  <a:lnTo>
                    <a:pt x="5850763" y="23622"/>
                  </a:lnTo>
                  <a:lnTo>
                    <a:pt x="5889910" y="2065"/>
                  </a:lnTo>
                  <a:lnTo>
                    <a:pt x="5906389" y="635"/>
                  </a:lnTo>
                  <a:close/>
                </a:path>
                <a:path w="6327140" h="226059">
                  <a:moveTo>
                    <a:pt x="5566537" y="635"/>
                  </a:moveTo>
                  <a:lnTo>
                    <a:pt x="5611828" y="13118"/>
                  </a:lnTo>
                  <a:lnTo>
                    <a:pt x="5637958" y="49085"/>
                  </a:lnTo>
                  <a:lnTo>
                    <a:pt x="5642991" y="82931"/>
                  </a:lnTo>
                  <a:lnTo>
                    <a:pt x="5641681" y="101405"/>
                  </a:lnTo>
                  <a:lnTo>
                    <a:pt x="5622036" y="144018"/>
                  </a:lnTo>
                  <a:lnTo>
                    <a:pt x="5583013" y="164734"/>
                  </a:lnTo>
                  <a:lnTo>
                    <a:pt x="5566537" y="166116"/>
                  </a:lnTo>
                  <a:lnTo>
                    <a:pt x="5549513" y="164691"/>
                  </a:lnTo>
                  <a:lnTo>
                    <a:pt x="5510276" y="143510"/>
                  </a:lnTo>
                  <a:lnTo>
                    <a:pt x="5491237" y="101004"/>
                  </a:lnTo>
                  <a:lnTo>
                    <a:pt x="5489956" y="82931"/>
                  </a:lnTo>
                  <a:lnTo>
                    <a:pt x="5491265" y="65645"/>
                  </a:lnTo>
                  <a:lnTo>
                    <a:pt x="5510911" y="23622"/>
                  </a:lnTo>
                  <a:lnTo>
                    <a:pt x="5550058" y="2065"/>
                  </a:lnTo>
                  <a:lnTo>
                    <a:pt x="5566537" y="635"/>
                  </a:lnTo>
                  <a:close/>
                </a:path>
                <a:path w="6327140" h="226059">
                  <a:moveTo>
                    <a:pt x="5252593" y="635"/>
                  </a:moveTo>
                  <a:lnTo>
                    <a:pt x="5297884" y="13118"/>
                  </a:lnTo>
                  <a:lnTo>
                    <a:pt x="5324014" y="49085"/>
                  </a:lnTo>
                  <a:lnTo>
                    <a:pt x="5329047" y="82931"/>
                  </a:lnTo>
                  <a:lnTo>
                    <a:pt x="5327737" y="101405"/>
                  </a:lnTo>
                  <a:lnTo>
                    <a:pt x="5308092" y="144018"/>
                  </a:lnTo>
                  <a:lnTo>
                    <a:pt x="5269069" y="164734"/>
                  </a:lnTo>
                  <a:lnTo>
                    <a:pt x="5252593" y="166116"/>
                  </a:lnTo>
                  <a:lnTo>
                    <a:pt x="5235569" y="164691"/>
                  </a:lnTo>
                  <a:lnTo>
                    <a:pt x="5196332" y="143510"/>
                  </a:lnTo>
                  <a:lnTo>
                    <a:pt x="5177293" y="101004"/>
                  </a:lnTo>
                  <a:lnTo>
                    <a:pt x="5176012" y="82931"/>
                  </a:lnTo>
                  <a:lnTo>
                    <a:pt x="5177321" y="65645"/>
                  </a:lnTo>
                  <a:lnTo>
                    <a:pt x="5196967" y="23622"/>
                  </a:lnTo>
                  <a:lnTo>
                    <a:pt x="5236114" y="2065"/>
                  </a:lnTo>
                  <a:lnTo>
                    <a:pt x="5252593" y="635"/>
                  </a:lnTo>
                  <a:close/>
                </a:path>
                <a:path w="6327140" h="226059">
                  <a:moveTo>
                    <a:pt x="4796917" y="635"/>
                  </a:moveTo>
                  <a:lnTo>
                    <a:pt x="4842208" y="13118"/>
                  </a:lnTo>
                  <a:lnTo>
                    <a:pt x="4868338" y="49085"/>
                  </a:lnTo>
                  <a:lnTo>
                    <a:pt x="4873371" y="82931"/>
                  </a:lnTo>
                  <a:lnTo>
                    <a:pt x="4872061" y="101405"/>
                  </a:lnTo>
                  <a:lnTo>
                    <a:pt x="4852416" y="144018"/>
                  </a:lnTo>
                  <a:lnTo>
                    <a:pt x="4813393" y="164734"/>
                  </a:lnTo>
                  <a:lnTo>
                    <a:pt x="4796917" y="166116"/>
                  </a:lnTo>
                  <a:lnTo>
                    <a:pt x="4779893" y="164691"/>
                  </a:lnTo>
                  <a:lnTo>
                    <a:pt x="4740656" y="143510"/>
                  </a:lnTo>
                  <a:lnTo>
                    <a:pt x="4721617" y="101004"/>
                  </a:lnTo>
                  <a:lnTo>
                    <a:pt x="4720336" y="82931"/>
                  </a:lnTo>
                  <a:lnTo>
                    <a:pt x="4721645" y="65645"/>
                  </a:lnTo>
                  <a:lnTo>
                    <a:pt x="4741291" y="23622"/>
                  </a:lnTo>
                  <a:lnTo>
                    <a:pt x="4780438" y="2065"/>
                  </a:lnTo>
                  <a:lnTo>
                    <a:pt x="4796917" y="635"/>
                  </a:lnTo>
                  <a:close/>
                </a:path>
                <a:path w="6327140" h="226059">
                  <a:moveTo>
                    <a:pt x="4482973" y="635"/>
                  </a:moveTo>
                  <a:lnTo>
                    <a:pt x="4528264" y="13118"/>
                  </a:lnTo>
                  <a:lnTo>
                    <a:pt x="4554394" y="49085"/>
                  </a:lnTo>
                  <a:lnTo>
                    <a:pt x="4559427" y="82931"/>
                  </a:lnTo>
                  <a:lnTo>
                    <a:pt x="4558117" y="101405"/>
                  </a:lnTo>
                  <a:lnTo>
                    <a:pt x="4538472" y="144018"/>
                  </a:lnTo>
                  <a:lnTo>
                    <a:pt x="4499449" y="164734"/>
                  </a:lnTo>
                  <a:lnTo>
                    <a:pt x="4482973" y="166116"/>
                  </a:lnTo>
                  <a:lnTo>
                    <a:pt x="4465949" y="164691"/>
                  </a:lnTo>
                  <a:lnTo>
                    <a:pt x="4426712" y="143510"/>
                  </a:lnTo>
                  <a:lnTo>
                    <a:pt x="4407673" y="101004"/>
                  </a:lnTo>
                  <a:lnTo>
                    <a:pt x="4406392" y="82931"/>
                  </a:lnTo>
                  <a:lnTo>
                    <a:pt x="4407701" y="65645"/>
                  </a:lnTo>
                  <a:lnTo>
                    <a:pt x="4427347" y="23622"/>
                  </a:lnTo>
                  <a:lnTo>
                    <a:pt x="4466494" y="2065"/>
                  </a:lnTo>
                  <a:lnTo>
                    <a:pt x="4482973" y="635"/>
                  </a:lnTo>
                  <a:close/>
                </a:path>
                <a:path w="6327140" h="226059">
                  <a:moveTo>
                    <a:pt x="3464560" y="635"/>
                  </a:moveTo>
                  <a:lnTo>
                    <a:pt x="3508547" y="12207"/>
                  </a:lnTo>
                  <a:lnTo>
                    <a:pt x="3535759" y="44719"/>
                  </a:lnTo>
                  <a:lnTo>
                    <a:pt x="3541014" y="74041"/>
                  </a:lnTo>
                  <a:lnTo>
                    <a:pt x="3541014" y="79121"/>
                  </a:lnTo>
                  <a:lnTo>
                    <a:pt x="3539998" y="86106"/>
                  </a:lnTo>
                  <a:lnTo>
                    <a:pt x="3538093" y="94742"/>
                  </a:lnTo>
                  <a:lnTo>
                    <a:pt x="3424047" y="94742"/>
                  </a:lnTo>
                  <a:lnTo>
                    <a:pt x="3425217" y="103743"/>
                  </a:lnTo>
                  <a:lnTo>
                    <a:pt x="3451510" y="132461"/>
                  </a:lnTo>
                  <a:lnTo>
                    <a:pt x="3469767" y="135128"/>
                  </a:lnTo>
                  <a:lnTo>
                    <a:pt x="3481605" y="134272"/>
                  </a:lnTo>
                  <a:lnTo>
                    <a:pt x="3491992" y="131714"/>
                  </a:lnTo>
                  <a:lnTo>
                    <a:pt x="3500949" y="127466"/>
                  </a:lnTo>
                  <a:lnTo>
                    <a:pt x="3508502" y="121539"/>
                  </a:lnTo>
                  <a:lnTo>
                    <a:pt x="3522726" y="150241"/>
                  </a:lnTo>
                  <a:lnTo>
                    <a:pt x="3511561" y="157168"/>
                  </a:lnTo>
                  <a:lnTo>
                    <a:pt x="3498088" y="162131"/>
                  </a:lnTo>
                  <a:lnTo>
                    <a:pt x="3482328" y="165117"/>
                  </a:lnTo>
                  <a:lnTo>
                    <a:pt x="3464305" y="166116"/>
                  </a:lnTo>
                  <a:lnTo>
                    <a:pt x="3447063" y="164804"/>
                  </a:lnTo>
                  <a:lnTo>
                    <a:pt x="3406648" y="145034"/>
                  </a:lnTo>
                  <a:lnTo>
                    <a:pt x="3386645" y="103475"/>
                  </a:lnTo>
                  <a:lnTo>
                    <a:pt x="3385312" y="85090"/>
                  </a:lnTo>
                  <a:lnTo>
                    <a:pt x="3386784" y="67042"/>
                  </a:lnTo>
                  <a:lnTo>
                    <a:pt x="3408679" y="23875"/>
                  </a:lnTo>
                  <a:lnTo>
                    <a:pt x="3448917" y="2087"/>
                  </a:lnTo>
                  <a:lnTo>
                    <a:pt x="3464560" y="635"/>
                  </a:lnTo>
                  <a:close/>
                </a:path>
                <a:path w="6327140" h="226059">
                  <a:moveTo>
                    <a:pt x="2922397" y="635"/>
                  </a:moveTo>
                  <a:lnTo>
                    <a:pt x="2967688" y="13118"/>
                  </a:lnTo>
                  <a:lnTo>
                    <a:pt x="2993818" y="49085"/>
                  </a:lnTo>
                  <a:lnTo>
                    <a:pt x="2998851" y="82931"/>
                  </a:lnTo>
                  <a:lnTo>
                    <a:pt x="2997541" y="101405"/>
                  </a:lnTo>
                  <a:lnTo>
                    <a:pt x="2977896" y="144018"/>
                  </a:lnTo>
                  <a:lnTo>
                    <a:pt x="2938873" y="164734"/>
                  </a:lnTo>
                  <a:lnTo>
                    <a:pt x="2922397" y="166116"/>
                  </a:lnTo>
                  <a:lnTo>
                    <a:pt x="2905373" y="164691"/>
                  </a:lnTo>
                  <a:lnTo>
                    <a:pt x="2866136" y="143510"/>
                  </a:lnTo>
                  <a:lnTo>
                    <a:pt x="2847097" y="101004"/>
                  </a:lnTo>
                  <a:lnTo>
                    <a:pt x="2845816" y="82931"/>
                  </a:lnTo>
                  <a:lnTo>
                    <a:pt x="2847125" y="65645"/>
                  </a:lnTo>
                  <a:lnTo>
                    <a:pt x="2866771" y="23622"/>
                  </a:lnTo>
                  <a:lnTo>
                    <a:pt x="2905918" y="2065"/>
                  </a:lnTo>
                  <a:lnTo>
                    <a:pt x="2922397" y="635"/>
                  </a:lnTo>
                  <a:close/>
                </a:path>
                <a:path w="6327140" h="226059">
                  <a:moveTo>
                    <a:pt x="1954276" y="635"/>
                  </a:moveTo>
                  <a:lnTo>
                    <a:pt x="1998263" y="12207"/>
                  </a:lnTo>
                  <a:lnTo>
                    <a:pt x="2025475" y="44719"/>
                  </a:lnTo>
                  <a:lnTo>
                    <a:pt x="2030730" y="74041"/>
                  </a:lnTo>
                  <a:lnTo>
                    <a:pt x="2030730" y="79121"/>
                  </a:lnTo>
                  <a:lnTo>
                    <a:pt x="2029714" y="86106"/>
                  </a:lnTo>
                  <a:lnTo>
                    <a:pt x="2027809" y="94742"/>
                  </a:lnTo>
                  <a:lnTo>
                    <a:pt x="1913763" y="94742"/>
                  </a:lnTo>
                  <a:lnTo>
                    <a:pt x="1914933" y="103743"/>
                  </a:lnTo>
                  <a:lnTo>
                    <a:pt x="1941226" y="132461"/>
                  </a:lnTo>
                  <a:lnTo>
                    <a:pt x="1959483" y="135128"/>
                  </a:lnTo>
                  <a:lnTo>
                    <a:pt x="1971321" y="134272"/>
                  </a:lnTo>
                  <a:lnTo>
                    <a:pt x="1981708" y="131714"/>
                  </a:lnTo>
                  <a:lnTo>
                    <a:pt x="1990665" y="127466"/>
                  </a:lnTo>
                  <a:lnTo>
                    <a:pt x="1998218" y="121539"/>
                  </a:lnTo>
                  <a:lnTo>
                    <a:pt x="2012442" y="150241"/>
                  </a:lnTo>
                  <a:lnTo>
                    <a:pt x="2001277" y="157168"/>
                  </a:lnTo>
                  <a:lnTo>
                    <a:pt x="1987803" y="162131"/>
                  </a:lnTo>
                  <a:lnTo>
                    <a:pt x="1972044" y="165117"/>
                  </a:lnTo>
                  <a:lnTo>
                    <a:pt x="1954022" y="166116"/>
                  </a:lnTo>
                  <a:lnTo>
                    <a:pt x="1936779" y="164804"/>
                  </a:lnTo>
                  <a:lnTo>
                    <a:pt x="1896364" y="145034"/>
                  </a:lnTo>
                  <a:lnTo>
                    <a:pt x="1876361" y="103475"/>
                  </a:lnTo>
                  <a:lnTo>
                    <a:pt x="1875028" y="85090"/>
                  </a:lnTo>
                  <a:lnTo>
                    <a:pt x="1876500" y="67042"/>
                  </a:lnTo>
                  <a:lnTo>
                    <a:pt x="1898396" y="23875"/>
                  </a:lnTo>
                  <a:lnTo>
                    <a:pt x="1938633" y="2087"/>
                  </a:lnTo>
                  <a:lnTo>
                    <a:pt x="1954276" y="635"/>
                  </a:lnTo>
                  <a:close/>
                </a:path>
                <a:path w="6327140" h="226059">
                  <a:moveTo>
                    <a:pt x="1611376" y="635"/>
                  </a:moveTo>
                  <a:lnTo>
                    <a:pt x="1653238" y="13333"/>
                  </a:lnTo>
                  <a:lnTo>
                    <a:pt x="1676733" y="49514"/>
                  </a:lnTo>
                  <a:lnTo>
                    <a:pt x="1681226" y="82931"/>
                  </a:lnTo>
                  <a:lnTo>
                    <a:pt x="1680011" y="101478"/>
                  </a:lnTo>
                  <a:lnTo>
                    <a:pt x="1661795" y="144145"/>
                  </a:lnTo>
                  <a:lnTo>
                    <a:pt x="1626183" y="164736"/>
                  </a:lnTo>
                  <a:lnTo>
                    <a:pt x="1611376" y="166116"/>
                  </a:lnTo>
                  <a:lnTo>
                    <a:pt x="1596685" y="164927"/>
                  </a:lnTo>
                  <a:lnTo>
                    <a:pt x="1562735" y="147193"/>
                  </a:lnTo>
                  <a:lnTo>
                    <a:pt x="1544429" y="110438"/>
                  </a:lnTo>
                  <a:lnTo>
                    <a:pt x="1541907" y="94488"/>
                  </a:lnTo>
                  <a:lnTo>
                    <a:pt x="1515110" y="94488"/>
                  </a:lnTo>
                  <a:lnTo>
                    <a:pt x="1515110" y="163068"/>
                  </a:lnTo>
                  <a:lnTo>
                    <a:pt x="1479423" y="163068"/>
                  </a:lnTo>
                  <a:lnTo>
                    <a:pt x="1479423" y="3683"/>
                  </a:lnTo>
                  <a:lnTo>
                    <a:pt x="1515110" y="3683"/>
                  </a:lnTo>
                  <a:lnTo>
                    <a:pt x="1515110" y="64262"/>
                  </a:lnTo>
                  <a:lnTo>
                    <a:pt x="1542796" y="64262"/>
                  </a:lnTo>
                  <a:lnTo>
                    <a:pt x="1557083" y="27918"/>
                  </a:lnTo>
                  <a:lnTo>
                    <a:pt x="1597921" y="1734"/>
                  </a:lnTo>
                  <a:lnTo>
                    <a:pt x="1611376" y="635"/>
                  </a:lnTo>
                  <a:close/>
                </a:path>
                <a:path w="6327140" h="226059">
                  <a:moveTo>
                    <a:pt x="1019429" y="635"/>
                  </a:moveTo>
                  <a:lnTo>
                    <a:pt x="1063380" y="10171"/>
                  </a:lnTo>
                  <a:lnTo>
                    <a:pt x="1085596" y="41751"/>
                  </a:lnTo>
                  <a:lnTo>
                    <a:pt x="1089787" y="80137"/>
                  </a:lnTo>
                  <a:lnTo>
                    <a:pt x="1089787" y="114300"/>
                  </a:lnTo>
                  <a:lnTo>
                    <a:pt x="1090594" y="128730"/>
                  </a:lnTo>
                  <a:lnTo>
                    <a:pt x="1093009" y="140208"/>
                  </a:lnTo>
                  <a:lnTo>
                    <a:pt x="1097020" y="148732"/>
                  </a:lnTo>
                  <a:lnTo>
                    <a:pt x="1102614" y="154305"/>
                  </a:lnTo>
                  <a:lnTo>
                    <a:pt x="1099693" y="159512"/>
                  </a:lnTo>
                  <a:lnTo>
                    <a:pt x="1096518" y="162687"/>
                  </a:lnTo>
                  <a:lnTo>
                    <a:pt x="1092962" y="164084"/>
                  </a:lnTo>
                  <a:lnTo>
                    <a:pt x="1089406" y="165354"/>
                  </a:lnTo>
                  <a:lnTo>
                    <a:pt x="1084834" y="166116"/>
                  </a:lnTo>
                  <a:lnTo>
                    <a:pt x="1079500" y="166116"/>
                  </a:lnTo>
                  <a:lnTo>
                    <a:pt x="1074293" y="166116"/>
                  </a:lnTo>
                  <a:lnTo>
                    <a:pt x="1056259" y="147320"/>
                  </a:lnTo>
                  <a:lnTo>
                    <a:pt x="1052957" y="152781"/>
                  </a:lnTo>
                  <a:lnTo>
                    <a:pt x="1012444" y="166116"/>
                  </a:lnTo>
                  <a:lnTo>
                    <a:pt x="1000057" y="165306"/>
                  </a:lnTo>
                  <a:lnTo>
                    <a:pt x="965469" y="146022"/>
                  </a:lnTo>
                  <a:lnTo>
                    <a:pt x="957326" y="116840"/>
                  </a:lnTo>
                  <a:lnTo>
                    <a:pt x="958566" y="104241"/>
                  </a:lnTo>
                  <a:lnTo>
                    <a:pt x="988482" y="66853"/>
                  </a:lnTo>
                  <a:lnTo>
                    <a:pt x="1036828" y="57531"/>
                  </a:lnTo>
                  <a:lnTo>
                    <a:pt x="1041019" y="57531"/>
                  </a:lnTo>
                  <a:lnTo>
                    <a:pt x="1046226" y="58420"/>
                  </a:lnTo>
                  <a:lnTo>
                    <a:pt x="1052449" y="60071"/>
                  </a:lnTo>
                  <a:lnTo>
                    <a:pt x="1050234" y="47642"/>
                  </a:lnTo>
                  <a:lnTo>
                    <a:pt x="1043590" y="38750"/>
                  </a:lnTo>
                  <a:lnTo>
                    <a:pt x="1032517" y="33406"/>
                  </a:lnTo>
                  <a:lnTo>
                    <a:pt x="1017016" y="31623"/>
                  </a:lnTo>
                  <a:lnTo>
                    <a:pt x="1007014" y="32073"/>
                  </a:lnTo>
                  <a:lnTo>
                    <a:pt x="997775" y="33416"/>
                  </a:lnTo>
                  <a:lnTo>
                    <a:pt x="989298" y="35641"/>
                  </a:lnTo>
                  <a:lnTo>
                    <a:pt x="981583" y="38735"/>
                  </a:lnTo>
                  <a:lnTo>
                    <a:pt x="973709" y="10160"/>
                  </a:lnTo>
                  <a:lnTo>
                    <a:pt x="983638" y="5992"/>
                  </a:lnTo>
                  <a:lnTo>
                    <a:pt x="994568" y="3016"/>
                  </a:lnTo>
                  <a:lnTo>
                    <a:pt x="1006498" y="1230"/>
                  </a:lnTo>
                  <a:lnTo>
                    <a:pt x="1019429" y="635"/>
                  </a:lnTo>
                  <a:close/>
                </a:path>
                <a:path w="6327140" h="226059">
                  <a:moveTo>
                    <a:pt x="210185" y="635"/>
                  </a:moveTo>
                  <a:lnTo>
                    <a:pt x="254136" y="10171"/>
                  </a:lnTo>
                  <a:lnTo>
                    <a:pt x="276352" y="41751"/>
                  </a:lnTo>
                  <a:lnTo>
                    <a:pt x="280543" y="80137"/>
                  </a:lnTo>
                  <a:lnTo>
                    <a:pt x="280543" y="114300"/>
                  </a:lnTo>
                  <a:lnTo>
                    <a:pt x="281350" y="128730"/>
                  </a:lnTo>
                  <a:lnTo>
                    <a:pt x="283765" y="140208"/>
                  </a:lnTo>
                  <a:lnTo>
                    <a:pt x="287776" y="148732"/>
                  </a:lnTo>
                  <a:lnTo>
                    <a:pt x="293370" y="154305"/>
                  </a:lnTo>
                  <a:lnTo>
                    <a:pt x="290449" y="159512"/>
                  </a:lnTo>
                  <a:lnTo>
                    <a:pt x="287274" y="162687"/>
                  </a:lnTo>
                  <a:lnTo>
                    <a:pt x="283718" y="164084"/>
                  </a:lnTo>
                  <a:lnTo>
                    <a:pt x="280162" y="165354"/>
                  </a:lnTo>
                  <a:lnTo>
                    <a:pt x="275590" y="166116"/>
                  </a:lnTo>
                  <a:lnTo>
                    <a:pt x="270256" y="166116"/>
                  </a:lnTo>
                  <a:lnTo>
                    <a:pt x="265049" y="166116"/>
                  </a:lnTo>
                  <a:lnTo>
                    <a:pt x="247015" y="147320"/>
                  </a:lnTo>
                  <a:lnTo>
                    <a:pt x="243713" y="152781"/>
                  </a:lnTo>
                  <a:lnTo>
                    <a:pt x="203200" y="166116"/>
                  </a:lnTo>
                  <a:lnTo>
                    <a:pt x="190813" y="165306"/>
                  </a:lnTo>
                  <a:lnTo>
                    <a:pt x="156225" y="146022"/>
                  </a:lnTo>
                  <a:lnTo>
                    <a:pt x="148082" y="116840"/>
                  </a:lnTo>
                  <a:lnTo>
                    <a:pt x="149322" y="104241"/>
                  </a:lnTo>
                  <a:lnTo>
                    <a:pt x="179238" y="66853"/>
                  </a:lnTo>
                  <a:lnTo>
                    <a:pt x="227584" y="57531"/>
                  </a:lnTo>
                  <a:lnTo>
                    <a:pt x="231775" y="57531"/>
                  </a:lnTo>
                  <a:lnTo>
                    <a:pt x="236982" y="58420"/>
                  </a:lnTo>
                  <a:lnTo>
                    <a:pt x="243205" y="60071"/>
                  </a:lnTo>
                  <a:lnTo>
                    <a:pt x="240990" y="47642"/>
                  </a:lnTo>
                  <a:lnTo>
                    <a:pt x="234346" y="38750"/>
                  </a:lnTo>
                  <a:lnTo>
                    <a:pt x="223273" y="33406"/>
                  </a:lnTo>
                  <a:lnTo>
                    <a:pt x="207772" y="31623"/>
                  </a:lnTo>
                  <a:lnTo>
                    <a:pt x="197770" y="32073"/>
                  </a:lnTo>
                  <a:lnTo>
                    <a:pt x="188531" y="33416"/>
                  </a:lnTo>
                  <a:lnTo>
                    <a:pt x="180054" y="35641"/>
                  </a:lnTo>
                  <a:lnTo>
                    <a:pt x="172339" y="38735"/>
                  </a:lnTo>
                  <a:lnTo>
                    <a:pt x="164465" y="10160"/>
                  </a:lnTo>
                  <a:lnTo>
                    <a:pt x="174394" y="5992"/>
                  </a:lnTo>
                  <a:lnTo>
                    <a:pt x="185324" y="3016"/>
                  </a:lnTo>
                  <a:lnTo>
                    <a:pt x="197254" y="1230"/>
                  </a:lnTo>
                  <a:lnTo>
                    <a:pt x="210185" y="635"/>
                  </a:lnTo>
                  <a:close/>
                </a:path>
                <a:path w="6327140" h="226059">
                  <a:moveTo>
                    <a:pt x="871601" y="253"/>
                  </a:moveTo>
                  <a:lnTo>
                    <a:pt x="913892" y="13081"/>
                  </a:lnTo>
                  <a:lnTo>
                    <a:pt x="929894" y="45085"/>
                  </a:lnTo>
                  <a:lnTo>
                    <a:pt x="928298" y="56897"/>
                  </a:lnTo>
                  <a:lnTo>
                    <a:pt x="923512" y="66627"/>
                  </a:lnTo>
                  <a:lnTo>
                    <a:pt x="915535" y="74285"/>
                  </a:lnTo>
                  <a:lnTo>
                    <a:pt x="904367" y="79883"/>
                  </a:lnTo>
                  <a:lnTo>
                    <a:pt x="910816" y="82409"/>
                  </a:lnTo>
                  <a:lnTo>
                    <a:pt x="934339" y="107823"/>
                  </a:lnTo>
                  <a:lnTo>
                    <a:pt x="934339" y="115570"/>
                  </a:lnTo>
                  <a:lnTo>
                    <a:pt x="916305" y="153543"/>
                  </a:lnTo>
                  <a:lnTo>
                    <a:pt x="866775" y="166497"/>
                  </a:lnTo>
                  <a:lnTo>
                    <a:pt x="849249" y="165399"/>
                  </a:lnTo>
                  <a:lnTo>
                    <a:pt x="833247" y="162099"/>
                  </a:lnTo>
                  <a:lnTo>
                    <a:pt x="818769" y="156585"/>
                  </a:lnTo>
                  <a:lnTo>
                    <a:pt x="805815" y="148844"/>
                  </a:lnTo>
                  <a:lnTo>
                    <a:pt x="824103" y="119507"/>
                  </a:lnTo>
                  <a:lnTo>
                    <a:pt x="834058" y="126601"/>
                  </a:lnTo>
                  <a:lnTo>
                    <a:pt x="844883" y="131683"/>
                  </a:lnTo>
                  <a:lnTo>
                    <a:pt x="856589" y="134741"/>
                  </a:lnTo>
                  <a:lnTo>
                    <a:pt x="869188" y="135763"/>
                  </a:lnTo>
                  <a:lnTo>
                    <a:pt x="880929" y="134524"/>
                  </a:lnTo>
                  <a:lnTo>
                    <a:pt x="889301" y="130810"/>
                  </a:lnTo>
                  <a:lnTo>
                    <a:pt x="894316" y="124618"/>
                  </a:lnTo>
                  <a:lnTo>
                    <a:pt x="895985" y="115951"/>
                  </a:lnTo>
                  <a:lnTo>
                    <a:pt x="894006" y="106543"/>
                  </a:lnTo>
                  <a:lnTo>
                    <a:pt x="888063" y="99837"/>
                  </a:lnTo>
                  <a:lnTo>
                    <a:pt x="878143" y="95823"/>
                  </a:lnTo>
                  <a:lnTo>
                    <a:pt x="864235" y="94488"/>
                  </a:lnTo>
                  <a:lnTo>
                    <a:pt x="856361" y="94488"/>
                  </a:lnTo>
                  <a:lnTo>
                    <a:pt x="849249" y="94742"/>
                  </a:lnTo>
                  <a:lnTo>
                    <a:pt x="843026" y="95377"/>
                  </a:lnTo>
                  <a:lnTo>
                    <a:pt x="843026" y="66167"/>
                  </a:lnTo>
                  <a:lnTo>
                    <a:pt x="846709" y="66421"/>
                  </a:lnTo>
                  <a:lnTo>
                    <a:pt x="854710" y="66548"/>
                  </a:lnTo>
                  <a:lnTo>
                    <a:pt x="867156" y="66548"/>
                  </a:lnTo>
                  <a:lnTo>
                    <a:pt x="878177" y="65430"/>
                  </a:lnTo>
                  <a:lnTo>
                    <a:pt x="886079" y="62087"/>
                  </a:lnTo>
                  <a:lnTo>
                    <a:pt x="890837" y="56528"/>
                  </a:lnTo>
                  <a:lnTo>
                    <a:pt x="892429" y="48768"/>
                  </a:lnTo>
                  <a:lnTo>
                    <a:pt x="892429" y="43307"/>
                  </a:lnTo>
                  <a:lnTo>
                    <a:pt x="890397" y="38989"/>
                  </a:lnTo>
                  <a:lnTo>
                    <a:pt x="886333" y="35687"/>
                  </a:lnTo>
                  <a:lnTo>
                    <a:pt x="882269" y="32385"/>
                  </a:lnTo>
                  <a:lnTo>
                    <a:pt x="876427" y="30734"/>
                  </a:lnTo>
                  <a:lnTo>
                    <a:pt x="868934" y="30734"/>
                  </a:lnTo>
                  <a:lnTo>
                    <a:pt x="858408" y="31497"/>
                  </a:lnTo>
                  <a:lnTo>
                    <a:pt x="847978" y="33797"/>
                  </a:lnTo>
                  <a:lnTo>
                    <a:pt x="837644" y="37645"/>
                  </a:lnTo>
                  <a:lnTo>
                    <a:pt x="827405" y="43052"/>
                  </a:lnTo>
                  <a:lnTo>
                    <a:pt x="813943" y="13716"/>
                  </a:lnTo>
                  <a:lnTo>
                    <a:pt x="828399" y="7808"/>
                  </a:lnTo>
                  <a:lnTo>
                    <a:pt x="842819" y="3603"/>
                  </a:lnTo>
                  <a:lnTo>
                    <a:pt x="857216" y="1089"/>
                  </a:lnTo>
                  <a:lnTo>
                    <a:pt x="871601" y="253"/>
                  </a:lnTo>
                  <a:close/>
                </a:path>
                <a:path w="6327140" h="226059">
                  <a:moveTo>
                    <a:pt x="4018661" y="0"/>
                  </a:moveTo>
                  <a:lnTo>
                    <a:pt x="4028821" y="0"/>
                  </a:lnTo>
                  <a:lnTo>
                    <a:pt x="4028821" y="163068"/>
                  </a:lnTo>
                  <a:lnTo>
                    <a:pt x="3991610" y="163068"/>
                  </a:lnTo>
                  <a:lnTo>
                    <a:pt x="3991610" y="66801"/>
                  </a:lnTo>
                  <a:lnTo>
                    <a:pt x="3895852" y="166878"/>
                  </a:lnTo>
                  <a:lnTo>
                    <a:pt x="3885819" y="166878"/>
                  </a:lnTo>
                  <a:lnTo>
                    <a:pt x="3885819" y="3683"/>
                  </a:lnTo>
                  <a:lnTo>
                    <a:pt x="3923029" y="3683"/>
                  </a:lnTo>
                  <a:lnTo>
                    <a:pt x="3923029" y="99949"/>
                  </a:lnTo>
                  <a:lnTo>
                    <a:pt x="4018661" y="0"/>
                  </a:lnTo>
                  <a:close/>
                </a:path>
                <a:path w="6327140" h="226059">
                  <a:moveTo>
                    <a:pt x="2375789" y="0"/>
                  </a:moveTo>
                  <a:lnTo>
                    <a:pt x="2385949" y="0"/>
                  </a:lnTo>
                  <a:lnTo>
                    <a:pt x="2385949" y="163068"/>
                  </a:lnTo>
                  <a:lnTo>
                    <a:pt x="2348738" y="163068"/>
                  </a:lnTo>
                  <a:lnTo>
                    <a:pt x="2348738" y="66801"/>
                  </a:lnTo>
                  <a:lnTo>
                    <a:pt x="2252980" y="166878"/>
                  </a:lnTo>
                  <a:lnTo>
                    <a:pt x="2242947" y="166878"/>
                  </a:lnTo>
                  <a:lnTo>
                    <a:pt x="2242947" y="3683"/>
                  </a:lnTo>
                  <a:lnTo>
                    <a:pt x="2280158" y="3683"/>
                  </a:lnTo>
                  <a:lnTo>
                    <a:pt x="2280158" y="99949"/>
                  </a:lnTo>
                  <a:lnTo>
                    <a:pt x="2375789" y="0"/>
                  </a:lnTo>
                  <a:close/>
                </a:path>
              </a:pathLst>
            </a:custGeom>
            <a:ln w="12192">
              <a:solidFill>
                <a:srgbClr val="558D11"/>
              </a:solidFill>
            </a:ln>
          </p:spPr>
          <p:txBody>
            <a:bodyPr wrap="square" lIns="0" tIns="0" rIns="0" bIns="0" rtlCol="0"/>
            <a:lstStyle/>
            <a:p>
              <a:endParaRPr sz="1600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60192" y="211836"/>
              <a:ext cx="6531864" cy="30022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52572" y="472440"/>
              <a:ext cx="6547104" cy="4572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76700" y="1894332"/>
              <a:ext cx="3471672" cy="194614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0124" y="569976"/>
              <a:ext cx="2810256" cy="178765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2795" y="554736"/>
              <a:ext cx="2724912" cy="168249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72795" y="554736"/>
              <a:ext cx="2725420" cy="1682750"/>
            </a:xfrm>
            <a:custGeom>
              <a:avLst/>
              <a:gdLst/>
              <a:ahLst/>
              <a:cxnLst/>
              <a:rect l="l" t="t" r="r" b="b"/>
              <a:pathLst>
                <a:path w="2725420" h="1682750">
                  <a:moveTo>
                    <a:pt x="0" y="0"/>
                  </a:moveTo>
                  <a:lnTo>
                    <a:pt x="2724912" y="0"/>
                  </a:lnTo>
                  <a:lnTo>
                    <a:pt x="2724912" y="1167638"/>
                  </a:lnTo>
                  <a:lnTo>
                    <a:pt x="1515491" y="1167638"/>
                  </a:lnTo>
                  <a:lnTo>
                    <a:pt x="1515491" y="1261872"/>
                  </a:lnTo>
                  <a:lnTo>
                    <a:pt x="1783080" y="1261872"/>
                  </a:lnTo>
                  <a:lnTo>
                    <a:pt x="1362455" y="1682496"/>
                  </a:lnTo>
                  <a:lnTo>
                    <a:pt x="941832" y="1261872"/>
                  </a:lnTo>
                  <a:lnTo>
                    <a:pt x="1209420" y="1261872"/>
                  </a:lnTo>
                  <a:lnTo>
                    <a:pt x="1209420" y="1167638"/>
                  </a:lnTo>
                  <a:lnTo>
                    <a:pt x="0" y="1167638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4E67C7"/>
              </a:solidFill>
            </a:ln>
          </p:spPr>
          <p:txBody>
            <a:bodyPr wrap="square" lIns="0" tIns="0" rIns="0" bIns="0" rtlCol="0"/>
            <a:lstStyle/>
            <a:p>
              <a:endParaRPr sz="1600"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63652" y="633794"/>
            <a:ext cx="1721168" cy="44050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  <a:tabLst>
                <a:tab pos="690563" algn="l"/>
              </a:tabLst>
            </a:pPr>
            <a:r>
              <a:rPr sz="1400" dirty="0">
                <a:solidFill>
                  <a:srgbClr val="FF0000"/>
                </a:solidFill>
              </a:rPr>
              <a:t>1этап:	</a:t>
            </a:r>
            <a:r>
              <a:rPr sz="1400" spc="-4" dirty="0">
                <a:solidFill>
                  <a:srgbClr val="000000"/>
                </a:solidFill>
              </a:rPr>
              <a:t>Письменное</a:t>
            </a:r>
            <a:endParaRPr sz="1400"/>
          </a:p>
          <a:p>
            <a:pPr marL="9525"/>
            <a:r>
              <a:rPr sz="1400" dirty="0">
                <a:solidFill>
                  <a:srgbClr val="000000"/>
                </a:solidFill>
              </a:rPr>
              <a:t>предложение</a:t>
            </a:r>
            <a:endParaRPr sz="1400"/>
          </a:p>
        </p:txBody>
      </p:sp>
      <p:grpSp>
        <p:nvGrpSpPr>
          <p:cNvPr id="12" name="object 12"/>
          <p:cNvGrpSpPr/>
          <p:nvPr/>
        </p:nvGrpSpPr>
        <p:grpSpPr>
          <a:xfrm>
            <a:off x="330328" y="3273408"/>
            <a:ext cx="2804159" cy="1460183"/>
            <a:chOff x="440436" y="4364545"/>
            <a:chExt cx="3738879" cy="1946910"/>
          </a:xfrm>
        </p:grpSpPr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0436" y="4386072"/>
              <a:ext cx="3738372" cy="19248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3964" y="4369308"/>
              <a:ext cx="3671316" cy="182118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73964" y="4369308"/>
              <a:ext cx="3671570" cy="1821180"/>
            </a:xfrm>
            <a:custGeom>
              <a:avLst/>
              <a:gdLst/>
              <a:ahLst/>
              <a:cxnLst/>
              <a:rect l="l" t="t" r="r" b="b"/>
              <a:pathLst>
                <a:path w="3671570" h="1821179">
                  <a:moveTo>
                    <a:pt x="0" y="0"/>
                  </a:moveTo>
                  <a:lnTo>
                    <a:pt x="2385568" y="0"/>
                  </a:lnTo>
                  <a:lnTo>
                    <a:pt x="2385568" y="691261"/>
                  </a:lnTo>
                  <a:lnTo>
                    <a:pt x="2915031" y="691261"/>
                  </a:lnTo>
                  <a:lnTo>
                    <a:pt x="2915031" y="463677"/>
                  </a:lnTo>
                  <a:lnTo>
                    <a:pt x="3671316" y="910590"/>
                  </a:lnTo>
                  <a:lnTo>
                    <a:pt x="2915031" y="1357528"/>
                  </a:lnTo>
                  <a:lnTo>
                    <a:pt x="2915031" y="1129919"/>
                  </a:lnTo>
                  <a:lnTo>
                    <a:pt x="2385568" y="1129919"/>
                  </a:lnTo>
                  <a:lnTo>
                    <a:pt x="2385568" y="1821180"/>
                  </a:lnTo>
                  <a:lnTo>
                    <a:pt x="0" y="1821180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4E67C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14528" y="3775424"/>
            <a:ext cx="1413034" cy="891494"/>
          </a:xfrm>
          <a:prstGeom prst="rect">
            <a:avLst/>
          </a:prstGeom>
        </p:spPr>
        <p:txBody>
          <a:bodyPr vert="horz" wrap="square" lIns="0" tIns="8096" rIns="0" bIns="0" rtlCol="0">
            <a:spAutoFit/>
          </a:bodyPr>
          <a:lstStyle/>
          <a:p>
            <a:pPr marL="9525" marR="3810">
              <a:lnSpc>
                <a:spcPct val="100600"/>
              </a:lnSpc>
              <a:spcBef>
                <a:spcPts val="64"/>
              </a:spcBef>
              <a:tabLst>
                <a:tab pos="690563" algn="l"/>
              </a:tabLst>
            </a:pP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3</a:t>
            </a:r>
            <a:r>
              <a:rPr sz="1400" b="1" spc="-11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эта</a:t>
            </a:r>
            <a:r>
              <a:rPr sz="1400" b="1" spc="4" dirty="0">
                <a:solidFill>
                  <a:srgbClr val="FF0000"/>
                </a:solidFill>
                <a:latin typeface="Trebuchet MS"/>
                <a:cs typeface="Trebuchet MS"/>
              </a:rPr>
              <a:t>п</a:t>
            </a: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sz="1400" b="1">
                <a:solidFill>
                  <a:srgbClr val="FF0000"/>
                </a:solidFill>
                <a:latin typeface="Trebuchet MS"/>
                <a:cs typeface="Trebuchet MS"/>
              </a:rPr>
              <a:t>	</a:t>
            </a:r>
            <a:endParaRPr lang="ru-RU" sz="1400" b="1" dirty="0" smtClean="0">
              <a:solidFill>
                <a:srgbClr val="FF0000"/>
              </a:solidFill>
              <a:latin typeface="Trebuchet MS"/>
              <a:cs typeface="Trebuchet MS"/>
            </a:endParaRPr>
          </a:p>
          <a:p>
            <a:pPr marL="9525" marR="3810">
              <a:lnSpc>
                <a:spcPct val="100600"/>
              </a:lnSpc>
              <a:spcBef>
                <a:spcPts val="64"/>
              </a:spcBef>
              <a:tabLst>
                <a:tab pos="690563" algn="l"/>
              </a:tabLst>
            </a:pPr>
            <a:r>
              <a:rPr sz="1400" b="1" spc="-4" smtClean="0">
                <a:latin typeface="Trebuchet MS"/>
                <a:cs typeface="Trebuchet MS"/>
              </a:rPr>
              <a:t>О</a:t>
            </a:r>
            <a:r>
              <a:rPr sz="1400" b="1" spc="-8" smtClean="0">
                <a:latin typeface="Trebuchet MS"/>
                <a:cs typeface="Trebuchet MS"/>
              </a:rPr>
              <a:t>р</a:t>
            </a:r>
            <a:r>
              <a:rPr sz="1400" b="1" smtClean="0">
                <a:latin typeface="Trebuchet MS"/>
                <a:cs typeface="Trebuchet MS"/>
              </a:rPr>
              <a:t>г</a:t>
            </a:r>
            <a:r>
              <a:rPr sz="1400" b="1" spc="-8" smtClean="0">
                <a:latin typeface="Trebuchet MS"/>
                <a:cs typeface="Trebuchet MS"/>
              </a:rPr>
              <a:t>а</a:t>
            </a:r>
            <a:r>
              <a:rPr sz="1400" b="1" smtClean="0">
                <a:latin typeface="Trebuchet MS"/>
                <a:cs typeface="Trebuchet MS"/>
              </a:rPr>
              <a:t>н</a:t>
            </a:r>
            <a:r>
              <a:rPr sz="1400" b="1" spc="-4" smtClean="0">
                <a:latin typeface="Trebuchet MS"/>
                <a:cs typeface="Trebuchet MS"/>
              </a:rPr>
              <a:t>изаци</a:t>
            </a:r>
            <a:r>
              <a:rPr sz="1400" b="1" smtClean="0">
                <a:latin typeface="Trebuchet MS"/>
                <a:cs typeface="Trebuchet MS"/>
              </a:rPr>
              <a:t>я  </a:t>
            </a:r>
            <a:r>
              <a:rPr sz="1400" b="1" spc="-4" dirty="0">
                <a:latin typeface="Trebuchet MS"/>
                <a:cs typeface="Trebuchet MS"/>
              </a:rPr>
              <a:t>работы</a:t>
            </a:r>
            <a:r>
              <a:rPr sz="1400" b="1" spc="4" dirty="0">
                <a:latin typeface="Trebuchet MS"/>
                <a:cs typeface="Trebuchet MS"/>
              </a:rPr>
              <a:t> </a:t>
            </a:r>
            <a:r>
              <a:rPr sz="1400" b="1" spc="-4" dirty="0">
                <a:latin typeface="Trebuchet MS"/>
                <a:cs typeface="Trebuchet MS"/>
              </a:rPr>
              <a:t>комиссии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400425" y="3236832"/>
            <a:ext cx="2870359" cy="1496378"/>
            <a:chOff x="4533900" y="4315777"/>
            <a:chExt cx="3827145" cy="1995170"/>
          </a:xfrm>
        </p:grpSpPr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33900" y="4338828"/>
              <a:ext cx="3826763" cy="197205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65903" y="4320540"/>
              <a:ext cx="3762755" cy="1869948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565903" y="4320540"/>
              <a:ext cx="3763010" cy="1870075"/>
            </a:xfrm>
            <a:custGeom>
              <a:avLst/>
              <a:gdLst/>
              <a:ahLst/>
              <a:cxnLst/>
              <a:rect l="l" t="t" r="r" b="b"/>
              <a:pathLst>
                <a:path w="3763009" h="1870075">
                  <a:moveTo>
                    <a:pt x="0" y="0"/>
                  </a:moveTo>
                  <a:lnTo>
                    <a:pt x="2444877" y="0"/>
                  </a:lnTo>
                  <a:lnTo>
                    <a:pt x="2444877" y="701167"/>
                  </a:lnTo>
                  <a:lnTo>
                    <a:pt x="3295269" y="701167"/>
                  </a:lnTo>
                  <a:lnTo>
                    <a:pt x="3295269" y="467487"/>
                  </a:lnTo>
                  <a:lnTo>
                    <a:pt x="3762755" y="934974"/>
                  </a:lnTo>
                  <a:lnTo>
                    <a:pt x="3295269" y="1402461"/>
                  </a:lnTo>
                  <a:lnTo>
                    <a:pt x="3295269" y="1168781"/>
                  </a:lnTo>
                  <a:lnTo>
                    <a:pt x="2444877" y="1168781"/>
                  </a:lnTo>
                  <a:lnTo>
                    <a:pt x="2444877" y="1869948"/>
                  </a:lnTo>
                  <a:lnTo>
                    <a:pt x="0" y="1869948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4E67C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3483959" y="3722369"/>
            <a:ext cx="1654969" cy="66877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  <a:tabLst>
                <a:tab pos="690563" algn="l"/>
              </a:tabLst>
            </a:pPr>
            <a:r>
              <a:rPr sz="1400" b="1">
                <a:solidFill>
                  <a:srgbClr val="FF0000"/>
                </a:solidFill>
                <a:latin typeface="Trebuchet MS"/>
                <a:cs typeface="Trebuchet MS"/>
              </a:rPr>
              <a:t>4</a:t>
            </a:r>
            <a:r>
              <a:rPr sz="1400" b="1" spc="-11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mtClean="0">
                <a:solidFill>
                  <a:srgbClr val="FF0000"/>
                </a:solidFill>
                <a:latin typeface="Trebuchet MS"/>
                <a:cs typeface="Trebuchet MS"/>
              </a:rPr>
              <a:t>эта</a:t>
            </a:r>
            <a:r>
              <a:rPr sz="1400" b="1" spc="4" smtClean="0">
                <a:solidFill>
                  <a:srgbClr val="FF0000"/>
                </a:solidFill>
                <a:latin typeface="Trebuchet MS"/>
                <a:cs typeface="Trebuchet MS"/>
              </a:rPr>
              <a:t>п</a:t>
            </a:r>
            <a:r>
              <a:rPr sz="1400" b="1" smtClean="0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endParaRPr lang="ru-RU" sz="1400" b="1" dirty="0" smtClean="0">
              <a:solidFill>
                <a:srgbClr val="FF0000"/>
              </a:solidFill>
              <a:latin typeface="Trebuchet MS"/>
              <a:cs typeface="Trebuchet MS"/>
            </a:endParaRPr>
          </a:p>
          <a:p>
            <a:pPr marL="9525" marR="3810">
              <a:spcBef>
                <a:spcPts val="75"/>
              </a:spcBef>
              <a:tabLst>
                <a:tab pos="690563" algn="l"/>
              </a:tabLst>
            </a:pPr>
            <a:r>
              <a:rPr sz="1400" b="1" spc="-4" smtClean="0">
                <a:latin typeface="Trebuchet MS"/>
                <a:cs typeface="Trebuchet MS"/>
              </a:rPr>
              <a:t>Подг</a:t>
            </a:r>
            <a:r>
              <a:rPr sz="1400" b="1" spc="-8" smtClean="0">
                <a:latin typeface="Trebuchet MS"/>
                <a:cs typeface="Trebuchet MS"/>
              </a:rPr>
              <a:t>о</a:t>
            </a:r>
            <a:r>
              <a:rPr sz="1400" b="1" smtClean="0">
                <a:latin typeface="Trebuchet MS"/>
                <a:cs typeface="Trebuchet MS"/>
              </a:rPr>
              <a:t>т</a:t>
            </a:r>
            <a:r>
              <a:rPr sz="1400" b="1" spc="-8" smtClean="0">
                <a:latin typeface="Trebuchet MS"/>
                <a:cs typeface="Trebuchet MS"/>
              </a:rPr>
              <a:t>о</a:t>
            </a:r>
            <a:r>
              <a:rPr sz="1400" b="1" smtClean="0">
                <a:latin typeface="Trebuchet MS"/>
                <a:cs typeface="Trebuchet MS"/>
              </a:rPr>
              <a:t>вка  </a:t>
            </a:r>
            <a:r>
              <a:rPr sz="1400" b="1" spc="-4" dirty="0">
                <a:latin typeface="Trebuchet MS"/>
                <a:cs typeface="Trebuchet MS"/>
              </a:rPr>
              <a:t>проекта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6848855" y="2972800"/>
            <a:ext cx="1845945" cy="1760696"/>
            <a:chOff x="9131807" y="3963733"/>
            <a:chExt cx="2461260" cy="2347595"/>
          </a:xfrm>
        </p:grpSpPr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131807" y="3994404"/>
              <a:ext cx="2461259" cy="231648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177527" y="3968496"/>
              <a:ext cx="2369820" cy="2221992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9177527" y="3968496"/>
              <a:ext cx="2369820" cy="2222500"/>
            </a:xfrm>
            <a:custGeom>
              <a:avLst/>
              <a:gdLst/>
              <a:ahLst/>
              <a:cxnLst/>
              <a:rect l="l" t="t" r="r" b="b"/>
              <a:pathLst>
                <a:path w="2369820" h="2222500">
                  <a:moveTo>
                    <a:pt x="0" y="778255"/>
                  </a:moveTo>
                  <a:lnTo>
                    <a:pt x="907161" y="778255"/>
                  </a:lnTo>
                  <a:lnTo>
                    <a:pt x="907161" y="555497"/>
                  </a:lnTo>
                  <a:lnTo>
                    <a:pt x="629412" y="555497"/>
                  </a:lnTo>
                  <a:lnTo>
                    <a:pt x="1184910" y="0"/>
                  </a:lnTo>
                  <a:lnTo>
                    <a:pt x="1740407" y="555497"/>
                  </a:lnTo>
                  <a:lnTo>
                    <a:pt x="1462658" y="555497"/>
                  </a:lnTo>
                  <a:lnTo>
                    <a:pt x="1462658" y="778255"/>
                  </a:lnTo>
                  <a:lnTo>
                    <a:pt x="2369820" y="778255"/>
                  </a:lnTo>
                  <a:lnTo>
                    <a:pt x="2369820" y="2221991"/>
                  </a:lnTo>
                  <a:lnTo>
                    <a:pt x="0" y="2221991"/>
                  </a:lnTo>
                  <a:lnTo>
                    <a:pt x="0" y="778255"/>
                  </a:lnTo>
                  <a:close/>
                </a:path>
              </a:pathLst>
            </a:custGeom>
            <a:ln w="9144">
              <a:solidFill>
                <a:srgbClr val="4E67C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6943345" y="3779519"/>
            <a:ext cx="1297304" cy="65594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5</a:t>
            </a:r>
            <a:r>
              <a:rPr sz="1400" b="1" spc="-4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этап:</a:t>
            </a:r>
            <a:endParaRPr sz="1400">
              <a:latin typeface="Trebuchet MS"/>
              <a:cs typeface="Trebuchet MS"/>
            </a:endParaRPr>
          </a:p>
          <a:p>
            <a:pPr marL="9525" marR="3810"/>
            <a:r>
              <a:rPr sz="1400" b="1" spc="-4" dirty="0">
                <a:latin typeface="Trebuchet MS"/>
                <a:cs typeface="Trebuchet MS"/>
              </a:rPr>
              <a:t>Утверждение</a:t>
            </a:r>
            <a:r>
              <a:rPr sz="1400" b="1" spc="-83" dirty="0">
                <a:latin typeface="Trebuchet MS"/>
                <a:cs typeface="Trebuchet MS"/>
              </a:rPr>
              <a:t> </a:t>
            </a:r>
            <a:r>
              <a:rPr sz="1400" b="1" dirty="0">
                <a:latin typeface="Trebuchet MS"/>
                <a:cs typeface="Trebuchet MS"/>
              </a:rPr>
              <a:t>и </a:t>
            </a:r>
            <a:r>
              <a:rPr sz="1400" b="1" spc="-398" dirty="0">
                <a:latin typeface="Trebuchet MS"/>
                <a:cs typeface="Trebuchet MS"/>
              </a:rPr>
              <a:t> </a:t>
            </a:r>
            <a:r>
              <a:rPr sz="1400" b="1" spc="-4" dirty="0">
                <a:latin typeface="Trebuchet MS"/>
                <a:cs typeface="Trebuchet MS"/>
              </a:rPr>
              <a:t>подписание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6148196" y="258319"/>
            <a:ext cx="2840355" cy="1373981"/>
            <a:chOff x="8197595" y="344424"/>
            <a:chExt cx="3787140" cy="1831975"/>
          </a:xfrm>
        </p:grpSpPr>
        <p:sp>
          <p:nvSpPr>
            <p:cNvPr id="28" name="object 28"/>
            <p:cNvSpPr/>
            <p:nvPr/>
          </p:nvSpPr>
          <p:spPr>
            <a:xfrm>
              <a:off x="8205215" y="465582"/>
              <a:ext cx="3771900" cy="1703070"/>
            </a:xfrm>
            <a:custGeom>
              <a:avLst/>
              <a:gdLst/>
              <a:ahLst/>
              <a:cxnLst/>
              <a:rect l="l" t="t" r="r" b="b"/>
              <a:pathLst>
                <a:path w="3771900" h="1703070">
                  <a:moveTo>
                    <a:pt x="3771900" y="0"/>
                  </a:moveTo>
                  <a:lnTo>
                    <a:pt x="3762982" y="44207"/>
                  </a:lnTo>
                  <a:lnTo>
                    <a:pt x="3738657" y="80295"/>
                  </a:lnTo>
                  <a:lnTo>
                    <a:pt x="3702569" y="104620"/>
                  </a:lnTo>
                  <a:lnTo>
                    <a:pt x="3658361" y="113537"/>
                  </a:lnTo>
                  <a:lnTo>
                    <a:pt x="113537" y="113537"/>
                  </a:lnTo>
                  <a:lnTo>
                    <a:pt x="69330" y="122455"/>
                  </a:lnTo>
                  <a:lnTo>
                    <a:pt x="33242" y="146780"/>
                  </a:lnTo>
                  <a:lnTo>
                    <a:pt x="8917" y="182868"/>
                  </a:lnTo>
                  <a:lnTo>
                    <a:pt x="0" y="227075"/>
                  </a:lnTo>
                  <a:lnTo>
                    <a:pt x="0" y="1589531"/>
                  </a:lnTo>
                  <a:lnTo>
                    <a:pt x="8917" y="1633739"/>
                  </a:lnTo>
                  <a:lnTo>
                    <a:pt x="33242" y="1669827"/>
                  </a:lnTo>
                  <a:lnTo>
                    <a:pt x="69330" y="1694152"/>
                  </a:lnTo>
                  <a:lnTo>
                    <a:pt x="113537" y="1703069"/>
                  </a:lnTo>
                  <a:lnTo>
                    <a:pt x="157745" y="1694152"/>
                  </a:lnTo>
                  <a:lnTo>
                    <a:pt x="193833" y="1669827"/>
                  </a:lnTo>
                  <a:lnTo>
                    <a:pt x="218158" y="1633739"/>
                  </a:lnTo>
                  <a:lnTo>
                    <a:pt x="227075" y="1589531"/>
                  </a:lnTo>
                  <a:lnTo>
                    <a:pt x="227075" y="1475993"/>
                  </a:lnTo>
                  <a:lnTo>
                    <a:pt x="3658361" y="1475993"/>
                  </a:lnTo>
                  <a:lnTo>
                    <a:pt x="3702569" y="1467076"/>
                  </a:lnTo>
                  <a:lnTo>
                    <a:pt x="3738657" y="1442751"/>
                  </a:lnTo>
                  <a:lnTo>
                    <a:pt x="3762982" y="1406663"/>
                  </a:lnTo>
                  <a:lnTo>
                    <a:pt x="3771900" y="1362455"/>
                  </a:lnTo>
                  <a:lnTo>
                    <a:pt x="3771900" y="340613"/>
                  </a:lnTo>
                  <a:lnTo>
                    <a:pt x="113537" y="340613"/>
                  </a:lnTo>
                  <a:lnTo>
                    <a:pt x="113537" y="227075"/>
                  </a:lnTo>
                  <a:lnTo>
                    <a:pt x="117996" y="204972"/>
                  </a:lnTo>
                  <a:lnTo>
                    <a:pt x="130159" y="186928"/>
                  </a:lnTo>
                  <a:lnTo>
                    <a:pt x="148203" y="174765"/>
                  </a:lnTo>
                  <a:lnTo>
                    <a:pt x="170306" y="170306"/>
                  </a:lnTo>
                  <a:lnTo>
                    <a:pt x="3771900" y="170306"/>
                  </a:lnTo>
                  <a:lnTo>
                    <a:pt x="3771900" y="0"/>
                  </a:lnTo>
                  <a:close/>
                </a:path>
                <a:path w="3771900" h="1703070">
                  <a:moveTo>
                    <a:pt x="3771900" y="170306"/>
                  </a:moveTo>
                  <a:lnTo>
                    <a:pt x="170306" y="170306"/>
                  </a:lnTo>
                  <a:lnTo>
                    <a:pt x="192410" y="174765"/>
                  </a:lnTo>
                  <a:lnTo>
                    <a:pt x="210454" y="186928"/>
                  </a:lnTo>
                  <a:lnTo>
                    <a:pt x="222617" y="204972"/>
                  </a:lnTo>
                  <a:lnTo>
                    <a:pt x="227075" y="227075"/>
                  </a:lnTo>
                  <a:lnTo>
                    <a:pt x="218158" y="271283"/>
                  </a:lnTo>
                  <a:lnTo>
                    <a:pt x="193833" y="307371"/>
                  </a:lnTo>
                  <a:lnTo>
                    <a:pt x="157745" y="331696"/>
                  </a:lnTo>
                  <a:lnTo>
                    <a:pt x="113537" y="340613"/>
                  </a:lnTo>
                  <a:lnTo>
                    <a:pt x="3771900" y="340613"/>
                  </a:lnTo>
                  <a:lnTo>
                    <a:pt x="3771900" y="170306"/>
                  </a:lnTo>
                  <a:close/>
                </a:path>
                <a:path w="3771900" h="1703070">
                  <a:moveTo>
                    <a:pt x="3544824" y="0"/>
                  </a:moveTo>
                  <a:lnTo>
                    <a:pt x="3544824" y="113537"/>
                  </a:lnTo>
                  <a:lnTo>
                    <a:pt x="3658361" y="113537"/>
                  </a:lnTo>
                  <a:lnTo>
                    <a:pt x="3658361" y="56768"/>
                  </a:lnTo>
                  <a:lnTo>
                    <a:pt x="3601592" y="56768"/>
                  </a:lnTo>
                  <a:lnTo>
                    <a:pt x="3579489" y="52310"/>
                  </a:lnTo>
                  <a:lnTo>
                    <a:pt x="3561445" y="40147"/>
                  </a:lnTo>
                  <a:lnTo>
                    <a:pt x="3549282" y="22103"/>
                  </a:lnTo>
                  <a:lnTo>
                    <a:pt x="3544824" y="0"/>
                  </a:lnTo>
                  <a:close/>
                </a:path>
                <a:path w="3771900" h="1703070">
                  <a:moveTo>
                    <a:pt x="3658361" y="0"/>
                  </a:moveTo>
                  <a:lnTo>
                    <a:pt x="3653903" y="22103"/>
                  </a:lnTo>
                  <a:lnTo>
                    <a:pt x="3641740" y="40147"/>
                  </a:lnTo>
                  <a:lnTo>
                    <a:pt x="3623696" y="52310"/>
                  </a:lnTo>
                  <a:lnTo>
                    <a:pt x="3601592" y="56768"/>
                  </a:lnTo>
                  <a:lnTo>
                    <a:pt x="3658361" y="56768"/>
                  </a:lnTo>
                  <a:lnTo>
                    <a:pt x="3658361" y="0"/>
                  </a:lnTo>
                  <a:close/>
                </a:path>
              </a:pathLst>
            </a:custGeom>
            <a:solidFill>
              <a:srgbClr val="F0412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318753" y="352044"/>
              <a:ext cx="3658870" cy="454659"/>
            </a:xfrm>
            <a:custGeom>
              <a:avLst/>
              <a:gdLst/>
              <a:ahLst/>
              <a:cxnLst/>
              <a:rect l="l" t="t" r="r" b="b"/>
              <a:pathLst>
                <a:path w="3658870" h="454659">
                  <a:moveTo>
                    <a:pt x="56769" y="283844"/>
                  </a:moveTo>
                  <a:lnTo>
                    <a:pt x="34665" y="288303"/>
                  </a:lnTo>
                  <a:lnTo>
                    <a:pt x="16621" y="300466"/>
                  </a:lnTo>
                  <a:lnTo>
                    <a:pt x="4458" y="318510"/>
                  </a:lnTo>
                  <a:lnTo>
                    <a:pt x="0" y="340613"/>
                  </a:lnTo>
                  <a:lnTo>
                    <a:pt x="0" y="454151"/>
                  </a:lnTo>
                  <a:lnTo>
                    <a:pt x="44207" y="445234"/>
                  </a:lnTo>
                  <a:lnTo>
                    <a:pt x="80295" y="420909"/>
                  </a:lnTo>
                  <a:lnTo>
                    <a:pt x="104620" y="384821"/>
                  </a:lnTo>
                  <a:lnTo>
                    <a:pt x="113538" y="340613"/>
                  </a:lnTo>
                  <a:lnTo>
                    <a:pt x="109079" y="318510"/>
                  </a:lnTo>
                  <a:lnTo>
                    <a:pt x="96916" y="300466"/>
                  </a:lnTo>
                  <a:lnTo>
                    <a:pt x="78872" y="288303"/>
                  </a:lnTo>
                  <a:lnTo>
                    <a:pt x="56769" y="283844"/>
                  </a:lnTo>
                  <a:close/>
                </a:path>
                <a:path w="3658870" h="454659">
                  <a:moveTo>
                    <a:pt x="3658362" y="113537"/>
                  </a:moveTo>
                  <a:lnTo>
                    <a:pt x="3544824" y="113537"/>
                  </a:lnTo>
                  <a:lnTo>
                    <a:pt x="3544824" y="227075"/>
                  </a:lnTo>
                  <a:lnTo>
                    <a:pt x="3589031" y="218158"/>
                  </a:lnTo>
                  <a:lnTo>
                    <a:pt x="3625119" y="193833"/>
                  </a:lnTo>
                  <a:lnTo>
                    <a:pt x="3649444" y="157745"/>
                  </a:lnTo>
                  <a:lnTo>
                    <a:pt x="3658362" y="113537"/>
                  </a:lnTo>
                  <a:close/>
                </a:path>
                <a:path w="3658870" h="454659">
                  <a:moveTo>
                    <a:pt x="3544824" y="0"/>
                  </a:moveTo>
                  <a:lnTo>
                    <a:pt x="3500616" y="8917"/>
                  </a:lnTo>
                  <a:lnTo>
                    <a:pt x="3464528" y="33242"/>
                  </a:lnTo>
                  <a:lnTo>
                    <a:pt x="3440203" y="69330"/>
                  </a:lnTo>
                  <a:lnTo>
                    <a:pt x="3431286" y="113537"/>
                  </a:lnTo>
                  <a:lnTo>
                    <a:pt x="3435744" y="135641"/>
                  </a:lnTo>
                  <a:lnTo>
                    <a:pt x="3447907" y="153685"/>
                  </a:lnTo>
                  <a:lnTo>
                    <a:pt x="3465951" y="165848"/>
                  </a:lnTo>
                  <a:lnTo>
                    <a:pt x="3488054" y="170306"/>
                  </a:lnTo>
                  <a:lnTo>
                    <a:pt x="3510158" y="165848"/>
                  </a:lnTo>
                  <a:lnTo>
                    <a:pt x="3528202" y="153685"/>
                  </a:lnTo>
                  <a:lnTo>
                    <a:pt x="3540365" y="135641"/>
                  </a:lnTo>
                  <a:lnTo>
                    <a:pt x="3544824" y="113537"/>
                  </a:lnTo>
                  <a:lnTo>
                    <a:pt x="3658362" y="113537"/>
                  </a:lnTo>
                  <a:lnTo>
                    <a:pt x="3649444" y="69330"/>
                  </a:lnTo>
                  <a:lnTo>
                    <a:pt x="3625119" y="33242"/>
                  </a:lnTo>
                  <a:lnTo>
                    <a:pt x="3589031" y="8917"/>
                  </a:lnTo>
                  <a:lnTo>
                    <a:pt x="3544824" y="0"/>
                  </a:lnTo>
                  <a:close/>
                </a:path>
              </a:pathLst>
            </a:custGeom>
            <a:solidFill>
              <a:srgbClr val="C2341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205215" y="352044"/>
              <a:ext cx="3771900" cy="1816735"/>
            </a:xfrm>
            <a:custGeom>
              <a:avLst/>
              <a:gdLst/>
              <a:ahLst/>
              <a:cxnLst/>
              <a:rect l="l" t="t" r="r" b="b"/>
              <a:pathLst>
                <a:path w="3771900" h="1816735">
                  <a:moveTo>
                    <a:pt x="0" y="340613"/>
                  </a:moveTo>
                  <a:lnTo>
                    <a:pt x="8917" y="296406"/>
                  </a:lnTo>
                  <a:lnTo>
                    <a:pt x="33242" y="260318"/>
                  </a:lnTo>
                  <a:lnTo>
                    <a:pt x="69330" y="235993"/>
                  </a:lnTo>
                  <a:lnTo>
                    <a:pt x="113537" y="227075"/>
                  </a:lnTo>
                  <a:lnTo>
                    <a:pt x="3544824" y="227075"/>
                  </a:lnTo>
                  <a:lnTo>
                    <a:pt x="3544824" y="113537"/>
                  </a:lnTo>
                  <a:lnTo>
                    <a:pt x="3553741" y="69330"/>
                  </a:lnTo>
                  <a:lnTo>
                    <a:pt x="3578066" y="33242"/>
                  </a:lnTo>
                  <a:lnTo>
                    <a:pt x="3614154" y="8917"/>
                  </a:lnTo>
                  <a:lnTo>
                    <a:pt x="3658361" y="0"/>
                  </a:lnTo>
                  <a:lnTo>
                    <a:pt x="3702569" y="8917"/>
                  </a:lnTo>
                  <a:lnTo>
                    <a:pt x="3738657" y="33242"/>
                  </a:lnTo>
                  <a:lnTo>
                    <a:pt x="3762982" y="69330"/>
                  </a:lnTo>
                  <a:lnTo>
                    <a:pt x="3771900" y="113537"/>
                  </a:lnTo>
                  <a:lnTo>
                    <a:pt x="3771900" y="1475993"/>
                  </a:lnTo>
                  <a:lnTo>
                    <a:pt x="3762982" y="1520201"/>
                  </a:lnTo>
                  <a:lnTo>
                    <a:pt x="3738657" y="1556289"/>
                  </a:lnTo>
                  <a:lnTo>
                    <a:pt x="3702569" y="1580614"/>
                  </a:lnTo>
                  <a:lnTo>
                    <a:pt x="3658361" y="1589531"/>
                  </a:lnTo>
                  <a:lnTo>
                    <a:pt x="227075" y="1589531"/>
                  </a:lnTo>
                  <a:lnTo>
                    <a:pt x="227075" y="1703069"/>
                  </a:lnTo>
                  <a:lnTo>
                    <a:pt x="218158" y="1747277"/>
                  </a:lnTo>
                  <a:lnTo>
                    <a:pt x="193833" y="1783365"/>
                  </a:lnTo>
                  <a:lnTo>
                    <a:pt x="157745" y="1807690"/>
                  </a:lnTo>
                  <a:lnTo>
                    <a:pt x="113537" y="1816607"/>
                  </a:lnTo>
                  <a:lnTo>
                    <a:pt x="69330" y="1807690"/>
                  </a:lnTo>
                  <a:lnTo>
                    <a:pt x="33242" y="1783365"/>
                  </a:lnTo>
                  <a:lnTo>
                    <a:pt x="8917" y="1747277"/>
                  </a:lnTo>
                  <a:lnTo>
                    <a:pt x="0" y="1703069"/>
                  </a:lnTo>
                  <a:lnTo>
                    <a:pt x="0" y="340613"/>
                  </a:lnTo>
                  <a:close/>
                </a:path>
              </a:pathLst>
            </a:custGeom>
            <a:ln w="15240">
              <a:solidFill>
                <a:srgbClr val="81130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742419" y="457962"/>
              <a:ext cx="242316" cy="12877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197595" y="628269"/>
              <a:ext cx="242316" cy="185547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8432291" y="692658"/>
              <a:ext cx="0" cy="1249045"/>
            </a:xfrm>
            <a:custGeom>
              <a:avLst/>
              <a:gdLst/>
              <a:ahLst/>
              <a:cxnLst/>
              <a:rect l="l" t="t" r="r" b="b"/>
              <a:pathLst>
                <a:path h="1249045">
                  <a:moveTo>
                    <a:pt x="0" y="0"/>
                  </a:moveTo>
                  <a:lnTo>
                    <a:pt x="0" y="1248917"/>
                  </a:lnTo>
                </a:path>
              </a:pathLst>
            </a:custGeom>
            <a:ln w="15240">
              <a:solidFill>
                <a:srgbClr val="81130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6509479" y="691324"/>
            <a:ext cx="2285048" cy="687207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215265" marR="3810" indent="-205740">
              <a:spcBef>
                <a:spcPts val="79"/>
              </a:spcBef>
            </a:pPr>
            <a:r>
              <a:rPr sz="1100" b="1" dirty="0">
                <a:solidFill>
                  <a:srgbClr val="FFFFFF"/>
                </a:solidFill>
                <a:latin typeface="Trebuchet MS"/>
                <a:cs typeface="Trebuchet MS"/>
              </a:rPr>
              <a:t>Действие </a:t>
            </a:r>
            <a:r>
              <a:rPr sz="1100" b="1" spc="-4" dirty="0">
                <a:solidFill>
                  <a:srgbClr val="FFFFFF"/>
                </a:solidFill>
                <a:latin typeface="Trebuchet MS"/>
                <a:cs typeface="Trebuchet MS"/>
              </a:rPr>
              <a:t>коллективного </a:t>
            </a:r>
            <a:r>
              <a:rPr sz="1100" b="1" dirty="0">
                <a:solidFill>
                  <a:srgbClr val="FFFFFF"/>
                </a:solidFill>
                <a:latin typeface="Trebuchet MS"/>
                <a:cs typeface="Trebuchet MS"/>
              </a:rPr>
              <a:t>договора </a:t>
            </a:r>
            <a:r>
              <a:rPr sz="1100" b="1" spc="-30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b="1" spc="-4" dirty="0">
                <a:solidFill>
                  <a:srgbClr val="FFFFFF"/>
                </a:solidFill>
                <a:latin typeface="Trebuchet MS"/>
                <a:cs typeface="Trebuchet MS"/>
              </a:rPr>
              <a:t>Контроль</a:t>
            </a:r>
            <a:r>
              <a:rPr sz="1100" b="1" spc="-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b="1" dirty="0">
                <a:solidFill>
                  <a:srgbClr val="FFFFFF"/>
                </a:solidFill>
                <a:latin typeface="Trebuchet MS"/>
                <a:cs typeface="Trebuchet MS"/>
              </a:rPr>
              <a:t>за</a:t>
            </a:r>
            <a:r>
              <a:rPr sz="1100" b="1" spc="-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b="1" dirty="0">
                <a:solidFill>
                  <a:srgbClr val="FFFFFF"/>
                </a:solidFill>
                <a:latin typeface="Trebuchet MS"/>
                <a:cs typeface="Trebuchet MS"/>
              </a:rPr>
              <a:t>выполнением,</a:t>
            </a:r>
            <a:endParaRPr sz="1100">
              <a:latin typeface="Trebuchet MS"/>
              <a:cs typeface="Trebuchet MS"/>
            </a:endParaRPr>
          </a:p>
          <a:p>
            <a:pPr marL="310038"/>
            <a:r>
              <a:rPr sz="1100" b="1" dirty="0">
                <a:solidFill>
                  <a:srgbClr val="FFFFFF"/>
                </a:solidFill>
                <a:latin typeface="Trebuchet MS"/>
                <a:cs typeface="Trebuchet MS"/>
              </a:rPr>
              <a:t>Ответственность</a:t>
            </a:r>
            <a:r>
              <a:rPr sz="1100" b="1" spc="-3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b="1" dirty="0">
                <a:solidFill>
                  <a:srgbClr val="FFFFFF"/>
                </a:solidFill>
                <a:latin typeface="Trebuchet MS"/>
                <a:cs typeface="Trebuchet MS"/>
              </a:rPr>
              <a:t>сторон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172593" y="1801225"/>
            <a:ext cx="2107883" cy="1439228"/>
            <a:chOff x="230124" y="2401633"/>
            <a:chExt cx="2810510" cy="1918970"/>
          </a:xfrm>
        </p:grpSpPr>
        <p:pic>
          <p:nvPicPr>
            <p:cNvPr id="36" name="object 3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0124" y="2423159"/>
              <a:ext cx="2810256" cy="1897380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72796" y="2406395"/>
              <a:ext cx="2724912" cy="1793747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272796" y="2406395"/>
              <a:ext cx="2725420" cy="1793875"/>
            </a:xfrm>
            <a:custGeom>
              <a:avLst/>
              <a:gdLst/>
              <a:ahLst/>
              <a:cxnLst/>
              <a:rect l="l" t="t" r="r" b="b"/>
              <a:pathLst>
                <a:path w="2725420" h="1793875">
                  <a:moveTo>
                    <a:pt x="0" y="0"/>
                  </a:moveTo>
                  <a:lnTo>
                    <a:pt x="2724912" y="0"/>
                  </a:lnTo>
                  <a:lnTo>
                    <a:pt x="2724912" y="1244853"/>
                  </a:lnTo>
                  <a:lnTo>
                    <a:pt x="1525651" y="1244853"/>
                  </a:lnTo>
                  <a:lnTo>
                    <a:pt x="1525651" y="1345310"/>
                  </a:lnTo>
                  <a:lnTo>
                    <a:pt x="1810893" y="1345310"/>
                  </a:lnTo>
                  <a:lnTo>
                    <a:pt x="1362455" y="1793747"/>
                  </a:lnTo>
                  <a:lnTo>
                    <a:pt x="914019" y="1345310"/>
                  </a:lnTo>
                  <a:lnTo>
                    <a:pt x="1199261" y="1345310"/>
                  </a:lnTo>
                  <a:lnTo>
                    <a:pt x="1199261" y="1244853"/>
                  </a:lnTo>
                  <a:lnTo>
                    <a:pt x="0" y="1244853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4E67C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263653" y="2052447"/>
            <a:ext cx="1487804" cy="66877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  <a:tabLst>
                <a:tab pos="690563" algn="l"/>
              </a:tabLst>
            </a:pPr>
            <a:r>
              <a:rPr sz="1400" b="1">
                <a:solidFill>
                  <a:srgbClr val="FF0000"/>
                </a:solidFill>
                <a:latin typeface="Trebuchet MS"/>
                <a:cs typeface="Trebuchet MS"/>
              </a:rPr>
              <a:t>2</a:t>
            </a:r>
            <a:r>
              <a:rPr sz="1400" b="1" spc="-11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smtClean="0">
                <a:solidFill>
                  <a:srgbClr val="FF0000"/>
                </a:solidFill>
                <a:latin typeface="Trebuchet MS"/>
                <a:cs typeface="Trebuchet MS"/>
              </a:rPr>
              <a:t>эта</a:t>
            </a:r>
            <a:r>
              <a:rPr sz="1400" b="1" spc="4" smtClean="0">
                <a:solidFill>
                  <a:srgbClr val="FF0000"/>
                </a:solidFill>
                <a:latin typeface="Trebuchet MS"/>
                <a:cs typeface="Trebuchet MS"/>
              </a:rPr>
              <a:t>п</a:t>
            </a:r>
            <a:r>
              <a:rPr sz="1400" b="1" smtClean="0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endParaRPr lang="ru-RU" sz="1400" b="1" dirty="0" smtClean="0">
              <a:solidFill>
                <a:srgbClr val="FF0000"/>
              </a:solidFill>
              <a:latin typeface="Trebuchet MS"/>
              <a:cs typeface="Trebuchet MS"/>
            </a:endParaRPr>
          </a:p>
          <a:p>
            <a:pPr marL="9525" marR="3810">
              <a:spcBef>
                <a:spcPts val="75"/>
              </a:spcBef>
              <a:tabLst>
                <a:tab pos="690563" algn="l"/>
              </a:tabLst>
            </a:pPr>
            <a:r>
              <a:rPr sz="1400" b="1" smtClean="0">
                <a:latin typeface="Trebuchet MS"/>
                <a:cs typeface="Trebuchet MS"/>
              </a:rPr>
              <a:t>Со</a:t>
            </a:r>
            <a:r>
              <a:rPr sz="1400" b="1" spc="-8" smtClean="0">
                <a:latin typeface="Trebuchet MS"/>
                <a:cs typeface="Trebuchet MS"/>
              </a:rPr>
              <a:t>з</a:t>
            </a:r>
            <a:r>
              <a:rPr sz="1400" b="1" smtClean="0">
                <a:latin typeface="Trebuchet MS"/>
                <a:cs typeface="Trebuchet MS"/>
              </a:rPr>
              <a:t>дание  </a:t>
            </a:r>
            <a:r>
              <a:rPr sz="1400" b="1" spc="-4" dirty="0">
                <a:latin typeface="Trebuchet MS"/>
                <a:cs typeface="Trebuchet MS"/>
              </a:rPr>
              <a:t>комиссии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6847713" y="1439037"/>
            <a:ext cx="1727359" cy="1531620"/>
            <a:chOff x="9130283" y="1918716"/>
            <a:chExt cx="2303145" cy="2042160"/>
          </a:xfrm>
        </p:grpSpPr>
        <p:pic>
          <p:nvPicPr>
            <p:cNvPr id="41" name="object 4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130283" y="1943100"/>
              <a:ext cx="2302764" cy="2017776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177527" y="1923288"/>
              <a:ext cx="2208276" cy="191719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9177527" y="1923288"/>
              <a:ext cx="2208530" cy="1917700"/>
            </a:xfrm>
            <a:custGeom>
              <a:avLst/>
              <a:gdLst/>
              <a:ahLst/>
              <a:cxnLst/>
              <a:rect l="l" t="t" r="r" b="b"/>
              <a:pathLst>
                <a:path w="2208529" h="1917700">
                  <a:moveTo>
                    <a:pt x="0" y="671449"/>
                  </a:moveTo>
                  <a:lnTo>
                    <a:pt x="864489" y="671449"/>
                  </a:lnTo>
                  <a:lnTo>
                    <a:pt x="864489" y="479298"/>
                  </a:lnTo>
                  <a:lnTo>
                    <a:pt x="624840" y="479298"/>
                  </a:lnTo>
                  <a:lnTo>
                    <a:pt x="1104138" y="0"/>
                  </a:lnTo>
                  <a:lnTo>
                    <a:pt x="1583436" y="479298"/>
                  </a:lnTo>
                  <a:lnTo>
                    <a:pt x="1343787" y="479298"/>
                  </a:lnTo>
                  <a:lnTo>
                    <a:pt x="1343787" y="671449"/>
                  </a:lnTo>
                  <a:lnTo>
                    <a:pt x="2208276" y="671449"/>
                  </a:lnTo>
                  <a:lnTo>
                    <a:pt x="2208276" y="1917192"/>
                  </a:lnTo>
                  <a:lnTo>
                    <a:pt x="0" y="1917192"/>
                  </a:lnTo>
                  <a:lnTo>
                    <a:pt x="0" y="671449"/>
                  </a:lnTo>
                  <a:close/>
                </a:path>
              </a:pathLst>
            </a:custGeom>
            <a:ln w="9144">
              <a:solidFill>
                <a:srgbClr val="4E67C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6943345" y="2091080"/>
            <a:ext cx="1364456" cy="87139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6</a:t>
            </a:r>
            <a:r>
              <a:rPr sz="1400" b="1" spc="-4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400" b="1" dirty="0">
                <a:solidFill>
                  <a:srgbClr val="FF0000"/>
                </a:solidFill>
                <a:latin typeface="Trebuchet MS"/>
                <a:cs typeface="Trebuchet MS"/>
              </a:rPr>
              <a:t>этап:</a:t>
            </a:r>
            <a:endParaRPr sz="1400">
              <a:latin typeface="Trebuchet MS"/>
              <a:cs typeface="Trebuchet MS"/>
            </a:endParaRPr>
          </a:p>
          <a:p>
            <a:pPr marL="9525" marR="3810">
              <a:spcBef>
                <a:spcPts val="4"/>
              </a:spcBef>
            </a:pPr>
            <a:r>
              <a:rPr sz="1400" b="1" spc="-4" dirty="0">
                <a:latin typeface="Trebuchet MS"/>
                <a:cs typeface="Trebuchet MS"/>
              </a:rPr>
              <a:t>Регистрация</a:t>
            </a:r>
            <a:r>
              <a:rPr sz="1400" b="1" spc="4" dirty="0">
                <a:latin typeface="Trebuchet MS"/>
                <a:cs typeface="Trebuchet MS"/>
              </a:rPr>
              <a:t> </a:t>
            </a:r>
            <a:r>
              <a:rPr sz="1400" b="1" dirty="0">
                <a:latin typeface="Trebuchet MS"/>
                <a:cs typeface="Trebuchet MS"/>
              </a:rPr>
              <a:t>в </a:t>
            </a:r>
            <a:r>
              <a:rPr sz="1400" b="1" spc="4" dirty="0">
                <a:latin typeface="Trebuchet MS"/>
                <a:cs typeface="Trebuchet MS"/>
              </a:rPr>
              <a:t> </a:t>
            </a:r>
            <a:r>
              <a:rPr sz="1400" b="1" spc="-4" dirty="0">
                <a:latin typeface="Trebuchet MS"/>
                <a:cs typeface="Trebuchet MS"/>
              </a:rPr>
              <a:t>органе</a:t>
            </a:r>
            <a:r>
              <a:rPr sz="1400" b="1" spc="-34" dirty="0">
                <a:latin typeface="Trebuchet MS"/>
                <a:cs typeface="Trebuchet MS"/>
              </a:rPr>
              <a:t> </a:t>
            </a:r>
            <a:r>
              <a:rPr sz="1400" b="1" dirty="0">
                <a:latin typeface="Trebuchet MS"/>
                <a:cs typeface="Trebuchet MS"/>
              </a:rPr>
              <a:t>по</a:t>
            </a:r>
            <a:r>
              <a:rPr sz="1400" b="1" spc="-41" dirty="0">
                <a:latin typeface="Trebuchet MS"/>
                <a:cs typeface="Trebuchet MS"/>
              </a:rPr>
              <a:t> </a:t>
            </a:r>
            <a:r>
              <a:rPr sz="1400" b="1" dirty="0">
                <a:latin typeface="Trebuchet MS"/>
                <a:cs typeface="Trebuchet MS"/>
              </a:rPr>
              <a:t>труду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6" name="Номер слайда 45"/>
          <p:cNvSpPr>
            <a:spLocks noGrp="1"/>
          </p:cNvSpPr>
          <p:nvPr>
            <p:ph type="sldNum" sz="quarter" idx="4294967295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6F15528-21DE-4FAA-801E-634DDDAF4B2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2219" y="368522"/>
            <a:ext cx="7413974" cy="43862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143372" y="1079665"/>
            <a:ext cx="3780473" cy="7694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>
              <a:lnSpc>
                <a:spcPts val="1811"/>
              </a:lnSpc>
            </a:pPr>
            <a:r>
              <a:rPr sz="2000" spc="8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z="1500" b="1" spc="8" dirty="0">
                <a:solidFill>
                  <a:srgbClr val="FF0000"/>
                </a:solidFill>
                <a:latin typeface="Trebuchet MS"/>
                <a:cs typeface="Trebuchet MS"/>
              </a:rPr>
              <a:t>Распространяется</a:t>
            </a:r>
            <a:r>
              <a:rPr sz="1500" b="1" spc="-4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500" b="1" dirty="0">
                <a:solidFill>
                  <a:srgbClr val="FF0000"/>
                </a:solidFill>
                <a:latin typeface="Trebuchet MS"/>
                <a:cs typeface="Trebuchet MS"/>
              </a:rPr>
              <a:t>на</a:t>
            </a:r>
            <a:r>
              <a:rPr sz="1500" b="1" spc="-1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500" b="1" dirty="0">
                <a:solidFill>
                  <a:srgbClr val="FF0000"/>
                </a:solidFill>
                <a:latin typeface="Trebuchet MS"/>
                <a:cs typeface="Trebuchet MS"/>
              </a:rPr>
              <a:t>всех</a:t>
            </a:r>
            <a:r>
              <a:rPr sz="1500" b="1" spc="4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500" b="1" spc="-4" dirty="0">
                <a:solidFill>
                  <a:srgbClr val="FF0000"/>
                </a:solidFill>
                <a:latin typeface="Trebuchet MS"/>
                <a:cs typeface="Trebuchet MS"/>
              </a:rPr>
              <a:t>работников</a:t>
            </a:r>
            <a:r>
              <a:rPr sz="1500" spc="-4" dirty="0">
                <a:solidFill>
                  <a:srgbClr val="FF0000"/>
                </a:solidFill>
                <a:latin typeface="Trebuchet MS"/>
                <a:cs typeface="Trebuchet MS"/>
              </a:rPr>
              <a:t>;</a:t>
            </a:r>
            <a:endParaRPr sz="1500">
              <a:latin typeface="Trebuchet MS"/>
              <a:cs typeface="Trebuchet MS"/>
            </a:endParaRPr>
          </a:p>
          <a:p>
            <a:pPr marL="9525">
              <a:lnSpc>
                <a:spcPts val="2025"/>
              </a:lnSpc>
            </a:pPr>
            <a:r>
              <a:rPr sz="2000" spc="15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z="1500" b="1" spc="15" dirty="0">
                <a:solidFill>
                  <a:srgbClr val="FF0000"/>
                </a:solidFill>
                <a:latin typeface="Trebuchet MS"/>
                <a:cs typeface="Trebuchet MS"/>
              </a:rPr>
              <a:t>Сохраняет</a:t>
            </a:r>
            <a:r>
              <a:rPr sz="1500" b="1" spc="-1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500" b="1" spc="-4" dirty="0">
                <a:solidFill>
                  <a:srgbClr val="FF0000"/>
                </a:solidFill>
                <a:latin typeface="Trebuchet MS"/>
                <a:cs typeface="Trebuchet MS"/>
              </a:rPr>
              <a:t>свое</a:t>
            </a:r>
            <a:r>
              <a:rPr sz="1500" b="1" spc="-8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500" b="1" dirty="0">
                <a:solidFill>
                  <a:srgbClr val="FF0000"/>
                </a:solidFill>
                <a:latin typeface="Trebuchet MS"/>
                <a:cs typeface="Trebuchet MS"/>
              </a:rPr>
              <a:t>действие</a:t>
            </a:r>
            <a:r>
              <a:rPr sz="1500" b="1" spc="-8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500" b="1" dirty="0">
                <a:solidFill>
                  <a:srgbClr val="FF0000"/>
                </a:solidFill>
                <a:latin typeface="Trebuchet MS"/>
                <a:cs typeface="Trebuchet MS"/>
              </a:rPr>
              <a:t>в</a:t>
            </a:r>
            <a:r>
              <a:rPr sz="1500" b="1" spc="-8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500" b="1" dirty="0">
                <a:solidFill>
                  <a:srgbClr val="FF0000"/>
                </a:solidFill>
                <a:latin typeface="Trebuchet MS"/>
                <a:cs typeface="Trebuchet MS"/>
              </a:rPr>
              <a:t>случаях</a:t>
            </a:r>
            <a:r>
              <a:rPr sz="1500" dirty="0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endParaRPr sz="1500">
              <a:latin typeface="Trebuchet MS"/>
              <a:cs typeface="Trebuchet MS"/>
            </a:endParaRPr>
          </a:p>
          <a:p>
            <a:pPr marL="9525">
              <a:lnSpc>
                <a:spcPts val="2183"/>
              </a:lnSpc>
            </a:pPr>
            <a:r>
              <a:rPr sz="2000" dirty="0">
                <a:solidFill>
                  <a:srgbClr val="C3250C"/>
                </a:solidFill>
                <a:latin typeface="Trebuchet MS"/>
                <a:cs typeface="Trebuchet MS"/>
              </a:rPr>
              <a:t>-</a:t>
            </a:r>
            <a:r>
              <a:rPr sz="2000" spc="-225" dirty="0">
                <a:solidFill>
                  <a:srgbClr val="C3250C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Изме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н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е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ни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я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на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ме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н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овани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я</a:t>
            </a:r>
            <a:r>
              <a:rPr sz="15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р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ганизаци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,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43372" y="1851190"/>
            <a:ext cx="4012883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>
              <a:lnSpc>
                <a:spcPts val="1954"/>
              </a:lnSpc>
              <a:tabLst>
                <a:tab pos="1576388" algn="l"/>
                <a:tab pos="2427923" algn="l"/>
              </a:tabLst>
            </a:pPr>
            <a:r>
              <a:rPr sz="2000" dirty="0">
                <a:solidFill>
                  <a:srgbClr val="C3250C"/>
                </a:solidFill>
                <a:latin typeface="Trebuchet MS"/>
                <a:cs typeface="Trebuchet MS"/>
              </a:rPr>
              <a:t>-</a:t>
            </a:r>
            <a:r>
              <a:rPr sz="2000" spc="-221" dirty="0">
                <a:solidFill>
                  <a:srgbClr val="C3250C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Изменения	типа	государственного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591547" y="1851190"/>
            <a:ext cx="344329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ли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80532" y="2033841"/>
            <a:ext cx="2673668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муниципального</a:t>
            </a:r>
            <a:r>
              <a:rPr sz="15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учреждения,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43372" y="2234380"/>
            <a:ext cx="1477328" cy="31787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2000" dirty="0">
                <a:solidFill>
                  <a:srgbClr val="C3250C"/>
                </a:solidFill>
                <a:latin typeface="Trebuchet MS"/>
                <a:cs typeface="Trebuchet MS"/>
              </a:rPr>
              <a:t>-</a:t>
            </a:r>
            <a:r>
              <a:rPr sz="2000" spc="-225" dirty="0">
                <a:solidFill>
                  <a:srgbClr val="C3250C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Р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е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орга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н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з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а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ц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07331" y="2291530"/>
            <a:ext cx="2829878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  <a:tabLst>
                <a:tab pos="1623536" algn="l"/>
                <a:tab pos="2227898" algn="l"/>
              </a:tabLst>
            </a:pP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р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г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а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н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з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а</a:t>
            </a:r>
            <a:r>
              <a:rPr sz="1500" spc="-11" dirty="0">
                <a:solidFill>
                  <a:srgbClr val="404040"/>
                </a:solidFill>
                <a:latin typeface="Trebuchet MS"/>
                <a:cs typeface="Trebuchet MS"/>
              </a:rPr>
              <a:t>ц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и	в	форме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80533" y="2474411"/>
            <a:ext cx="1516856" cy="248126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преобразования,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43372" y="2731585"/>
            <a:ext cx="4792028" cy="432907"/>
          </a:xfrm>
          <a:prstGeom prst="rect">
            <a:avLst/>
          </a:prstGeom>
        </p:spPr>
        <p:txBody>
          <a:bodyPr vert="horz" wrap="square" lIns="0" tIns="23336" rIns="0" bIns="0" rtlCol="0">
            <a:spAutoFit/>
          </a:bodyPr>
          <a:lstStyle/>
          <a:p>
            <a:pPr marL="146209" marR="3810" indent="-137160">
              <a:lnSpc>
                <a:spcPct val="76200"/>
              </a:lnSpc>
              <a:spcBef>
                <a:spcPts val="184"/>
              </a:spcBef>
            </a:pPr>
            <a:r>
              <a:rPr sz="2000" dirty="0">
                <a:solidFill>
                  <a:srgbClr val="C3250C"/>
                </a:solidFill>
                <a:latin typeface="Trebuchet MS"/>
                <a:cs typeface="Trebuchet MS"/>
              </a:rPr>
              <a:t>-</a:t>
            </a:r>
            <a:r>
              <a:rPr sz="2000" spc="-225" dirty="0">
                <a:solidFill>
                  <a:srgbClr val="C3250C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Расторжение</a:t>
            </a:r>
            <a:r>
              <a:rPr sz="1500" spc="2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трудового</a:t>
            </a:r>
            <a:r>
              <a:rPr sz="1500" spc="2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договора</a:t>
            </a:r>
            <a:r>
              <a:rPr sz="1500" spc="2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с</a:t>
            </a:r>
            <a:r>
              <a:rPr sz="1500" spc="20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руководителем </a:t>
            </a:r>
            <a:r>
              <a:rPr sz="1500" spc="-44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организации.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43372" y="3429006"/>
            <a:ext cx="4792980" cy="432907"/>
          </a:xfrm>
          <a:prstGeom prst="rect">
            <a:avLst/>
          </a:prstGeom>
        </p:spPr>
        <p:txBody>
          <a:bodyPr vert="horz" wrap="square" lIns="0" tIns="23336" rIns="0" bIns="0" rtlCol="0">
            <a:spAutoFit/>
          </a:bodyPr>
          <a:lstStyle/>
          <a:p>
            <a:pPr marL="146209" marR="3810" indent="-137160">
              <a:lnSpc>
                <a:spcPct val="76200"/>
              </a:lnSpc>
              <a:spcBef>
                <a:spcPts val="184"/>
              </a:spcBef>
              <a:tabLst>
                <a:tab pos="760095" algn="l"/>
              </a:tabLst>
            </a:pPr>
            <a:r>
              <a:rPr sz="2000" spc="38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z="1500" spc="38" dirty="0">
                <a:solidFill>
                  <a:srgbClr val="404040"/>
                </a:solidFill>
                <a:latin typeface="Trebuchet MS"/>
                <a:cs typeface="Trebuchet MS"/>
              </a:rPr>
              <a:t>При</a:t>
            </a:r>
            <a:r>
              <a:rPr sz="1500" spc="2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8" dirty="0">
                <a:solidFill>
                  <a:srgbClr val="404040"/>
                </a:solidFill>
                <a:latin typeface="Trebuchet MS"/>
                <a:cs typeface="Trebuchet MS"/>
              </a:rPr>
              <a:t>реорганизации</a:t>
            </a:r>
            <a:r>
              <a:rPr sz="1500" spc="23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и</a:t>
            </a:r>
            <a:r>
              <a:rPr sz="1500" spc="22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ликвидации</a:t>
            </a:r>
            <a:r>
              <a:rPr sz="1500" spc="22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в</a:t>
            </a:r>
            <a:r>
              <a:rPr sz="1500" spc="2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течение</a:t>
            </a:r>
            <a:r>
              <a:rPr sz="1500" spc="2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всего </a:t>
            </a:r>
            <a:r>
              <a:rPr sz="1500" spc="-4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500" spc="-4" dirty="0">
                <a:solidFill>
                  <a:srgbClr val="404040"/>
                </a:solidFill>
                <a:latin typeface="Trebuchet MS"/>
                <a:cs typeface="Trebuchet MS"/>
              </a:rPr>
              <a:t>срока	</a:t>
            </a:r>
            <a:r>
              <a:rPr sz="1500" dirty="0">
                <a:solidFill>
                  <a:srgbClr val="404040"/>
                </a:solidFill>
                <a:latin typeface="Trebuchet MS"/>
                <a:cs typeface="Trebuchet MS"/>
              </a:rPr>
              <a:t>проведения.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10</a:t>
            </a:fld>
            <a:endParaRPr lang="ru-RU"/>
          </a:p>
        </p:txBody>
      </p:sp>
      <p:grpSp>
        <p:nvGrpSpPr>
          <p:cNvPr id="57" name="object 12"/>
          <p:cNvGrpSpPr/>
          <p:nvPr/>
        </p:nvGrpSpPr>
        <p:grpSpPr>
          <a:xfrm>
            <a:off x="0" y="1000114"/>
            <a:ext cx="4143372" cy="3929090"/>
            <a:chOff x="220979" y="1263205"/>
            <a:chExt cx="4424680" cy="5220335"/>
          </a:xfrm>
        </p:grpSpPr>
        <p:pic>
          <p:nvPicPr>
            <p:cNvPr id="58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979" y="1350263"/>
              <a:ext cx="4424172" cy="5132832"/>
            </a:xfrm>
            <a:prstGeom prst="rect">
              <a:avLst/>
            </a:prstGeom>
          </p:spPr>
        </p:pic>
        <p:pic>
          <p:nvPicPr>
            <p:cNvPr id="59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6887" y="1267967"/>
              <a:ext cx="4372356" cy="5093779"/>
            </a:xfrm>
            <a:prstGeom prst="rect">
              <a:avLst/>
            </a:prstGeom>
          </p:spPr>
        </p:pic>
        <p:sp>
          <p:nvSpPr>
            <p:cNvPr id="60" name="object 15"/>
            <p:cNvSpPr/>
            <p:nvPr/>
          </p:nvSpPr>
          <p:spPr>
            <a:xfrm>
              <a:off x="246887" y="1267967"/>
              <a:ext cx="4372610" cy="5093970"/>
            </a:xfrm>
            <a:custGeom>
              <a:avLst/>
              <a:gdLst/>
              <a:ahLst/>
              <a:cxnLst/>
              <a:rect l="l" t="t" r="r" b="b"/>
              <a:pathLst>
                <a:path w="4372610" h="5093970">
                  <a:moveTo>
                    <a:pt x="0" y="0"/>
                  </a:moveTo>
                  <a:lnTo>
                    <a:pt x="728726" y="0"/>
                  </a:lnTo>
                  <a:lnTo>
                    <a:pt x="1821814" y="0"/>
                  </a:lnTo>
                  <a:lnTo>
                    <a:pt x="4372356" y="0"/>
                  </a:lnTo>
                  <a:lnTo>
                    <a:pt x="4372356" y="2641219"/>
                  </a:lnTo>
                  <a:lnTo>
                    <a:pt x="4372356" y="3773170"/>
                  </a:lnTo>
                  <a:lnTo>
                    <a:pt x="4372356" y="4527804"/>
                  </a:lnTo>
                  <a:lnTo>
                    <a:pt x="1821814" y="4527804"/>
                  </a:lnTo>
                  <a:lnTo>
                    <a:pt x="1275334" y="5093779"/>
                  </a:lnTo>
                  <a:lnTo>
                    <a:pt x="728726" y="4527804"/>
                  </a:lnTo>
                  <a:lnTo>
                    <a:pt x="0" y="4527804"/>
                  </a:lnTo>
                  <a:lnTo>
                    <a:pt x="0" y="3773170"/>
                  </a:lnTo>
                  <a:lnTo>
                    <a:pt x="0" y="2641219"/>
                  </a:lnTo>
                  <a:lnTo>
                    <a:pt x="0" y="0"/>
                  </a:lnTo>
                  <a:close/>
                </a:path>
              </a:pathLst>
            </a:custGeom>
            <a:ln w="9143">
              <a:solidFill>
                <a:srgbClr val="5ECCF3"/>
              </a:solidFill>
            </a:ln>
          </p:spPr>
          <p:txBody>
            <a:bodyPr wrap="square" lIns="0" tIns="0" rIns="0" bIns="0" rtlCol="0"/>
            <a:lstStyle/>
            <a:p>
              <a:endParaRPr sz="1400"/>
            </a:p>
          </p:txBody>
        </p:sp>
      </p:grpSp>
      <p:sp>
        <p:nvSpPr>
          <p:cNvPr id="61" name="object 16"/>
          <p:cNvSpPr txBox="1"/>
          <p:nvPr/>
        </p:nvSpPr>
        <p:spPr>
          <a:xfrm>
            <a:off x="146551" y="1059060"/>
            <a:ext cx="3904331" cy="994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580" indent="-182880">
              <a:lnSpc>
                <a:spcPts val="2520"/>
              </a:lnSpc>
              <a:buClr>
                <a:srgbClr val="C3250C"/>
              </a:buClr>
              <a:buSzPct val="130555"/>
              <a:buFont typeface="Georgia"/>
              <a:buChar char="*"/>
              <a:tabLst>
                <a:tab pos="195580" algn="l"/>
              </a:tabLst>
            </a:pPr>
            <a:r>
              <a:rPr sz="1400" spc="-5" dirty="0">
                <a:solidFill>
                  <a:srgbClr val="404040"/>
                </a:solidFill>
                <a:latin typeface="Times New Roman"/>
                <a:cs typeface="Times New Roman"/>
              </a:rPr>
              <a:t>Заключается</a:t>
            </a:r>
            <a:r>
              <a:rPr sz="1400" spc="-2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Times New Roman"/>
                <a:cs typeface="Times New Roman"/>
              </a:rPr>
              <a:t>на</a:t>
            </a:r>
            <a:r>
              <a:rPr sz="1400" spc="-1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404040"/>
                </a:solidFill>
                <a:latin typeface="Times New Roman"/>
                <a:cs typeface="Times New Roman"/>
              </a:rPr>
              <a:t>срок 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не</a:t>
            </a:r>
            <a:r>
              <a:rPr sz="1400" b="1" spc="-15" dirty="0">
                <a:solidFill>
                  <a:srgbClr val="404040"/>
                </a:solidFill>
                <a:latin typeface="Times New Roman"/>
                <a:cs typeface="Times New Roman"/>
              </a:rPr>
              <a:t> более</a:t>
            </a:r>
            <a:r>
              <a:rPr sz="1400" b="1" spc="-1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3-х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 лет</a:t>
            </a:r>
            <a:r>
              <a:rPr sz="1400" spc="-5" dirty="0">
                <a:solidFill>
                  <a:srgbClr val="404040"/>
                </a:solidFill>
                <a:latin typeface="Times New Roman"/>
                <a:cs typeface="Times New Roman"/>
              </a:rPr>
              <a:t>;</a:t>
            </a:r>
            <a:endParaRPr sz="1400">
              <a:latin typeface="Times New Roman"/>
              <a:cs typeface="Times New Roman"/>
            </a:endParaRPr>
          </a:p>
          <a:p>
            <a:pPr marL="195580" marR="5080" indent="-182880">
              <a:lnSpc>
                <a:spcPct val="95200"/>
              </a:lnSpc>
              <a:spcBef>
                <a:spcPts val="210"/>
              </a:spcBef>
              <a:buClr>
                <a:srgbClr val="C3250C"/>
              </a:buClr>
              <a:buSzPct val="130555"/>
              <a:buFont typeface="Georgia"/>
              <a:buChar char="*"/>
              <a:tabLst>
                <a:tab pos="195580" algn="l"/>
                <a:tab pos="1941830" algn="l"/>
                <a:tab pos="2923540" algn="l"/>
                <a:tab pos="3728720" algn="l"/>
              </a:tabLst>
            </a:pP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Вступает</a:t>
            </a:r>
            <a:r>
              <a:rPr sz="1400" b="1" spc="6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в</a:t>
            </a:r>
            <a:r>
              <a:rPr sz="1400" b="1" spc="6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силу</a:t>
            </a:r>
            <a:r>
              <a:rPr sz="1400" b="1" spc="6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со</a:t>
            </a:r>
            <a:r>
              <a:rPr sz="1400" b="1" spc="5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дня</a:t>
            </a:r>
            <a:r>
              <a:rPr sz="1400" b="1" spc="5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10">
                <a:solidFill>
                  <a:srgbClr val="404040"/>
                </a:solidFill>
                <a:latin typeface="Times New Roman"/>
                <a:cs typeface="Times New Roman"/>
              </a:rPr>
              <a:t>подписания </a:t>
            </a:r>
            <a:r>
              <a:rPr sz="1400" b="1" spc="-434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с</a:t>
            </a:r>
            <a:r>
              <a:rPr sz="1400" b="1" spc="-30" smtClean="0">
                <a:solidFill>
                  <a:srgbClr val="404040"/>
                </a:solidFill>
                <a:latin typeface="Times New Roman"/>
                <a:cs typeface="Times New Roman"/>
              </a:rPr>
              <a:t>т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оро</a:t>
            </a:r>
            <a:r>
              <a:rPr sz="1400" b="1" spc="-10" smtClean="0">
                <a:solidFill>
                  <a:srgbClr val="404040"/>
                </a:solidFill>
                <a:latin typeface="Times New Roman"/>
                <a:cs typeface="Times New Roman"/>
              </a:rPr>
              <a:t>н</a:t>
            </a:r>
            <a:r>
              <a:rPr sz="1400" b="1" spc="10" smtClean="0">
                <a:solidFill>
                  <a:srgbClr val="404040"/>
                </a:solidFill>
                <a:latin typeface="Times New Roman"/>
                <a:cs typeface="Times New Roman"/>
              </a:rPr>
              <a:t>а</a:t>
            </a:r>
            <a:r>
              <a:rPr sz="1400" b="1" spc="-5" smtClean="0">
                <a:solidFill>
                  <a:srgbClr val="404040"/>
                </a:solidFill>
                <a:latin typeface="Times New Roman"/>
                <a:cs typeface="Times New Roman"/>
              </a:rPr>
              <a:t>м</a:t>
            </a:r>
            <a:r>
              <a:rPr sz="1400" b="1" spc="-10" smtClean="0">
                <a:solidFill>
                  <a:srgbClr val="404040"/>
                </a:solidFill>
                <a:latin typeface="Times New Roman"/>
                <a:cs typeface="Times New Roman"/>
              </a:rPr>
              <a:t>и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,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smtClean="0">
                <a:solidFill>
                  <a:srgbClr val="404040"/>
                </a:solidFill>
                <a:latin typeface="Times New Roman"/>
                <a:cs typeface="Times New Roman"/>
              </a:rPr>
              <a:t>и</a:t>
            </a:r>
            <a:r>
              <a:rPr sz="1400" b="1" spc="-10" smtClean="0">
                <a:solidFill>
                  <a:srgbClr val="404040"/>
                </a:solidFill>
                <a:latin typeface="Times New Roman"/>
                <a:cs typeface="Times New Roman"/>
              </a:rPr>
              <a:t>л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и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5" smtClean="0">
                <a:solidFill>
                  <a:srgbClr val="404040"/>
                </a:solidFill>
                <a:latin typeface="Times New Roman"/>
                <a:cs typeface="Times New Roman"/>
              </a:rPr>
              <a:t>с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о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дн</a:t>
            </a:r>
            <a:r>
              <a:rPr sz="1400" b="1" spc="-10" smtClean="0">
                <a:solidFill>
                  <a:srgbClr val="404040"/>
                </a:solidFill>
                <a:latin typeface="Times New Roman"/>
                <a:cs typeface="Times New Roman"/>
              </a:rPr>
              <a:t>я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,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lang="ru-RU" sz="1400" b="1" spc="-15" dirty="0" smtClean="0">
                <a:solidFill>
                  <a:srgbClr val="404040"/>
                </a:solidFill>
                <a:latin typeface="Times New Roman"/>
                <a:cs typeface="Times New Roman"/>
              </a:rPr>
              <a:t>установленного</a:t>
            </a:r>
            <a:r>
              <a:rPr lang="ru-RU" sz="1400" b="1" spc="-40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lang="ru-RU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к.д.;</a:t>
            </a:r>
            <a:endParaRPr lang="ru-RU" sz="1400" dirty="0" smtClean="0">
              <a:latin typeface="Times New Roman"/>
              <a:cs typeface="Times New Roman"/>
            </a:endParaRPr>
          </a:p>
          <a:p>
            <a:pPr marL="195580" marR="5080" indent="-182880">
              <a:lnSpc>
                <a:spcPct val="95200"/>
              </a:lnSpc>
              <a:spcBef>
                <a:spcPts val="210"/>
              </a:spcBef>
              <a:buClr>
                <a:srgbClr val="C3250C"/>
              </a:buClr>
              <a:buSzPct val="130555"/>
              <a:buFont typeface="Georgia"/>
              <a:buChar char="*"/>
              <a:tabLst>
                <a:tab pos="195580" algn="l"/>
                <a:tab pos="1941830" algn="l"/>
                <a:tab pos="2923540" algn="l"/>
                <a:tab pos="3728720" algn="l"/>
              </a:tabLst>
            </a:pPr>
            <a:endParaRPr sz="1400">
              <a:latin typeface="Times New Roman"/>
              <a:cs typeface="Times New Roman"/>
            </a:endParaRPr>
          </a:p>
        </p:txBody>
      </p:sp>
      <p:sp>
        <p:nvSpPr>
          <p:cNvPr id="63" name="object 18"/>
          <p:cNvSpPr txBox="1"/>
          <p:nvPr/>
        </p:nvSpPr>
        <p:spPr>
          <a:xfrm>
            <a:off x="214282" y="1857370"/>
            <a:ext cx="390373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60"/>
              </a:lnSpc>
              <a:tabLst>
                <a:tab pos="1320165" algn="l"/>
                <a:tab pos="2181225" algn="l"/>
                <a:tab pos="2978150" algn="l"/>
              </a:tabLst>
            </a:pPr>
            <a:r>
              <a:rPr spc="-5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pc="-229" dirty="0">
                <a:solidFill>
                  <a:srgbClr val="C3250C"/>
                </a:solidFill>
                <a:latin typeface="Georgia"/>
                <a:cs typeface="Georgia"/>
              </a:rPr>
              <a:t> </a:t>
            </a:r>
            <a:r>
              <a:rPr sz="1400" b="1" spc="-15" dirty="0">
                <a:solidFill>
                  <a:srgbClr val="404040"/>
                </a:solidFill>
                <a:latin typeface="Times New Roman"/>
                <a:cs typeface="Times New Roman"/>
              </a:rPr>
              <a:t>Стороны	</a:t>
            </a:r>
            <a:r>
              <a:rPr sz="1400" b="1" spc="-10" dirty="0">
                <a:solidFill>
                  <a:srgbClr val="404040"/>
                </a:solidFill>
                <a:latin typeface="Times New Roman"/>
                <a:cs typeface="Times New Roman"/>
              </a:rPr>
              <a:t>имеют	право	</a:t>
            </a:r>
            <a:r>
              <a:rPr sz="14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продлевать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4" name="object 19"/>
          <p:cNvSpPr txBox="1"/>
          <p:nvPr/>
        </p:nvSpPr>
        <p:spPr>
          <a:xfrm>
            <a:off x="394220" y="2131387"/>
            <a:ext cx="3733077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действие</a:t>
            </a:r>
            <a:r>
              <a:rPr sz="1400" b="1" spc="14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к.д.</a:t>
            </a:r>
            <a:r>
              <a:rPr sz="1400" b="1" spc="12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на</a:t>
            </a:r>
            <a:r>
              <a:rPr sz="1400" b="1" spc="13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срок</a:t>
            </a:r>
            <a:r>
              <a:rPr sz="1400" b="1" spc="12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не</a:t>
            </a:r>
            <a:r>
              <a:rPr sz="1400" b="1" spc="13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04040"/>
                </a:solidFill>
                <a:latin typeface="Times New Roman"/>
                <a:cs typeface="Times New Roman"/>
              </a:rPr>
              <a:t>более</a:t>
            </a:r>
            <a:r>
              <a:rPr sz="1400" b="1" spc="14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3-х</a:t>
            </a:r>
            <a:r>
              <a:rPr sz="1400" b="1" spc="13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лет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spc="-15" dirty="0">
                <a:solidFill>
                  <a:srgbClr val="404040"/>
                </a:solidFill>
                <a:latin typeface="Times New Roman"/>
                <a:cs typeface="Times New Roman"/>
              </a:rPr>
              <a:t>(Соглашение);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6" name="object 21"/>
          <p:cNvSpPr txBox="1"/>
          <p:nvPr/>
        </p:nvSpPr>
        <p:spPr>
          <a:xfrm>
            <a:off x="214282" y="2643188"/>
            <a:ext cx="3857620" cy="589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  <a:tabLst>
                <a:tab pos="1433195" algn="l"/>
                <a:tab pos="2408555" algn="l"/>
              </a:tabLst>
            </a:pPr>
            <a:r>
              <a:rPr spc="-5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pc="-235">
                <a:solidFill>
                  <a:srgbClr val="C3250C"/>
                </a:solidFill>
                <a:latin typeface="Georgia"/>
                <a:cs typeface="Georgia"/>
              </a:rPr>
              <a:t> </a:t>
            </a:r>
            <a:r>
              <a:rPr sz="1400" b="1" spc="-30" smtClean="0">
                <a:solidFill>
                  <a:srgbClr val="404040"/>
                </a:solidFill>
                <a:latin typeface="Times New Roman"/>
                <a:cs typeface="Times New Roman"/>
              </a:rPr>
              <a:t>С</a:t>
            </a:r>
            <a:r>
              <a:rPr sz="1400" b="1" spc="-35" smtClean="0">
                <a:solidFill>
                  <a:srgbClr val="404040"/>
                </a:solidFill>
                <a:latin typeface="Times New Roman"/>
                <a:cs typeface="Times New Roman"/>
              </a:rPr>
              <a:t>т</a:t>
            </a:r>
            <a:r>
              <a:rPr sz="1400" b="1" spc="10" smtClean="0">
                <a:solidFill>
                  <a:srgbClr val="404040"/>
                </a:solidFill>
                <a:latin typeface="Times New Roman"/>
                <a:cs typeface="Times New Roman"/>
              </a:rPr>
              <a:t>о</a:t>
            </a:r>
            <a:r>
              <a:rPr sz="1400" b="1" spc="-5" smtClean="0">
                <a:solidFill>
                  <a:srgbClr val="404040"/>
                </a:solidFill>
                <a:latin typeface="Times New Roman"/>
                <a:cs typeface="Times New Roman"/>
              </a:rPr>
              <a:t>ро</a:t>
            </a:r>
            <a:r>
              <a:rPr sz="1400" b="1" spc="-10" smtClean="0">
                <a:solidFill>
                  <a:srgbClr val="404040"/>
                </a:solidFill>
                <a:latin typeface="Times New Roman"/>
                <a:cs typeface="Times New Roman"/>
              </a:rPr>
              <a:t>н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ы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smtClean="0">
                <a:solidFill>
                  <a:srgbClr val="404040"/>
                </a:solidFill>
                <a:latin typeface="Times New Roman"/>
                <a:cs typeface="Times New Roman"/>
              </a:rPr>
              <a:t>и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ме</a:t>
            </a:r>
            <a:r>
              <a:rPr sz="1400" b="1" spc="-15" smtClean="0">
                <a:solidFill>
                  <a:srgbClr val="404040"/>
                </a:solidFill>
                <a:latin typeface="Times New Roman"/>
                <a:cs typeface="Times New Roman"/>
              </a:rPr>
              <a:t>ю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т</a:t>
            </a:r>
            <a:r>
              <a:rPr sz="1400" b="1">
                <a:solidFill>
                  <a:srgbClr val="404040"/>
                </a:solidFill>
                <a:latin typeface="Times New Roman"/>
                <a:cs typeface="Times New Roman"/>
              </a:rPr>
              <a:t>	</a:t>
            </a:r>
            <a:r>
              <a:rPr sz="1400" b="1" spc="-5" smtClean="0">
                <a:solidFill>
                  <a:srgbClr val="404040"/>
                </a:solidFill>
                <a:latin typeface="Times New Roman"/>
                <a:cs typeface="Times New Roman"/>
              </a:rPr>
              <a:t>п</a:t>
            </a:r>
            <a:r>
              <a:rPr sz="1400" b="1" spc="-10" smtClean="0">
                <a:solidFill>
                  <a:srgbClr val="404040"/>
                </a:solidFill>
                <a:latin typeface="Times New Roman"/>
                <a:cs typeface="Times New Roman"/>
              </a:rPr>
              <a:t>р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а</a:t>
            </a:r>
            <a:r>
              <a:rPr sz="1400" b="1" spc="-15" smtClean="0">
                <a:solidFill>
                  <a:srgbClr val="404040"/>
                </a:solidFill>
                <a:latin typeface="Times New Roman"/>
                <a:cs typeface="Times New Roman"/>
              </a:rPr>
              <a:t>в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о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lang="ru-RU" sz="1400" b="1" spc="-5" dirty="0" smtClean="0">
                <a:solidFill>
                  <a:srgbClr val="404040"/>
                </a:solidFill>
                <a:latin typeface="Times New Roman"/>
                <a:cs typeface="Times New Roman"/>
              </a:rPr>
              <a:t>внос</a:t>
            </a:r>
            <a:r>
              <a:rPr lang="ru-RU" sz="1400" b="1" spc="5" dirty="0" smtClean="0">
                <a:solidFill>
                  <a:srgbClr val="404040"/>
                </a:solidFill>
                <a:latin typeface="Times New Roman"/>
                <a:cs typeface="Times New Roman"/>
              </a:rPr>
              <a:t>и</a:t>
            </a:r>
            <a:r>
              <a:rPr lang="ru-RU" sz="1400" b="1" spc="-10" dirty="0" smtClean="0">
                <a:solidFill>
                  <a:srgbClr val="404040"/>
                </a:solidFill>
                <a:latin typeface="Times New Roman"/>
                <a:cs typeface="Times New Roman"/>
              </a:rPr>
              <a:t>т</a:t>
            </a:r>
            <a:r>
              <a:rPr lang="ru-RU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ь в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lang="ru-RU" sz="1400" b="1" spc="-10" dirty="0" smtClean="0">
                <a:solidFill>
                  <a:srgbClr val="404040"/>
                </a:solidFill>
                <a:latin typeface="Times New Roman"/>
                <a:cs typeface="Times New Roman"/>
              </a:rPr>
              <a:t>к</a:t>
            </a:r>
            <a:r>
              <a:rPr lang="ru-RU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.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lang="ru-RU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д.</a:t>
            </a:r>
            <a:r>
              <a:rPr lang="en-US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5" smtClean="0">
                <a:solidFill>
                  <a:srgbClr val="FF0000"/>
                </a:solidFill>
                <a:latin typeface="Times New Roman"/>
                <a:cs typeface="Times New Roman"/>
              </a:rPr>
              <a:t>и</a:t>
            </a:r>
            <a:r>
              <a:rPr sz="1400" b="1" spc="-35" smtClean="0">
                <a:solidFill>
                  <a:srgbClr val="FF0000"/>
                </a:solidFill>
                <a:latin typeface="Times New Roman"/>
                <a:cs typeface="Times New Roman"/>
              </a:rPr>
              <a:t>з</a:t>
            </a:r>
            <a:r>
              <a:rPr sz="1400" b="1" spc="-5" smtClean="0">
                <a:solidFill>
                  <a:srgbClr val="FF0000"/>
                </a:solidFill>
                <a:latin typeface="Times New Roman"/>
                <a:cs typeface="Times New Roman"/>
              </a:rPr>
              <a:t>мене</a:t>
            </a:r>
            <a:r>
              <a:rPr sz="1400" b="1" spc="5" smtClean="0">
                <a:solidFill>
                  <a:srgbClr val="FF0000"/>
                </a:solidFill>
                <a:latin typeface="Times New Roman"/>
                <a:cs typeface="Times New Roman"/>
              </a:rPr>
              <a:t>н</a:t>
            </a:r>
            <a:r>
              <a:rPr sz="1400" b="1" spc="-5" smtClean="0">
                <a:solidFill>
                  <a:srgbClr val="FF0000"/>
                </a:solidFill>
                <a:latin typeface="Times New Roman"/>
                <a:cs typeface="Times New Roman"/>
              </a:rPr>
              <a:t>и</a:t>
            </a:r>
            <a:r>
              <a:rPr sz="1400" b="1" smtClean="0">
                <a:solidFill>
                  <a:srgbClr val="FF0000"/>
                </a:solidFill>
                <a:latin typeface="Times New Roman"/>
                <a:cs typeface="Times New Roman"/>
              </a:rPr>
              <a:t>я</a:t>
            </a:r>
            <a:r>
              <a:rPr sz="1400" b="1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400" b="1" smtClean="0">
                <a:solidFill>
                  <a:srgbClr val="FF0000"/>
                </a:solidFill>
                <a:latin typeface="Times New Roman"/>
                <a:cs typeface="Times New Roman"/>
              </a:rPr>
              <a:t>и</a:t>
            </a:r>
            <a:r>
              <a:rPr lang="en-US" sz="14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400" b="1" smtClean="0">
                <a:solidFill>
                  <a:srgbClr val="FF0000"/>
                </a:solidFill>
                <a:latin typeface="Times New Roman"/>
                <a:cs typeface="Times New Roman"/>
              </a:rPr>
              <a:t>доп</a:t>
            </a:r>
            <a:r>
              <a:rPr sz="1400" b="1" spc="-30" smtClean="0">
                <a:solidFill>
                  <a:srgbClr val="FF0000"/>
                </a:solidFill>
                <a:latin typeface="Times New Roman"/>
                <a:cs typeface="Times New Roman"/>
              </a:rPr>
              <a:t>о</a:t>
            </a:r>
            <a:r>
              <a:rPr sz="1400" b="1" spc="-5" smtClean="0">
                <a:solidFill>
                  <a:srgbClr val="FF0000"/>
                </a:solidFill>
                <a:latin typeface="Times New Roman"/>
                <a:cs typeface="Times New Roman"/>
              </a:rPr>
              <a:t>л</a:t>
            </a:r>
            <a:r>
              <a:rPr sz="1400" b="1" spc="-10" smtClean="0">
                <a:solidFill>
                  <a:srgbClr val="FF0000"/>
                </a:solidFill>
                <a:latin typeface="Times New Roman"/>
                <a:cs typeface="Times New Roman"/>
              </a:rPr>
              <a:t>н</a:t>
            </a:r>
            <a:r>
              <a:rPr sz="1400" b="1" smtClean="0">
                <a:solidFill>
                  <a:srgbClr val="FF0000"/>
                </a:solidFill>
                <a:latin typeface="Times New Roman"/>
                <a:cs typeface="Times New Roman"/>
              </a:rPr>
              <a:t>е</a:t>
            </a:r>
            <a:r>
              <a:rPr sz="1400" b="1" spc="10" smtClean="0">
                <a:solidFill>
                  <a:srgbClr val="FF0000"/>
                </a:solidFill>
                <a:latin typeface="Times New Roman"/>
                <a:cs typeface="Times New Roman"/>
              </a:rPr>
              <a:t>н</a:t>
            </a:r>
            <a:r>
              <a:rPr sz="1400" b="1" spc="-5" smtClean="0">
                <a:solidFill>
                  <a:srgbClr val="FF0000"/>
                </a:solidFill>
                <a:latin typeface="Times New Roman"/>
                <a:cs typeface="Times New Roman"/>
              </a:rPr>
              <a:t>ия </a:t>
            </a:r>
            <a:r>
              <a:rPr lang="ru-RU" sz="1400" b="1" spc="-5" dirty="0" smtClean="0">
                <a:solidFill>
                  <a:srgbClr val="FF0000"/>
                </a:solidFill>
                <a:latin typeface="Times New Roman"/>
                <a:cs typeface="Times New Roman"/>
              </a:rPr>
              <a:t>в</a:t>
            </a:r>
            <a:r>
              <a:rPr sz="1400" b="1" spc="-5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04040"/>
                </a:solidFill>
                <a:latin typeface="Times New Roman"/>
                <a:cs typeface="Times New Roman"/>
              </a:rPr>
              <a:t>порядке: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7" name="object 22"/>
          <p:cNvSpPr txBox="1"/>
          <p:nvPr/>
        </p:nvSpPr>
        <p:spPr>
          <a:xfrm>
            <a:off x="0" y="3286130"/>
            <a:ext cx="3949523" cy="950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6390" algn="l"/>
                <a:tab pos="2158365" algn="l"/>
                <a:tab pos="2714625" algn="l"/>
                <a:tab pos="3284854" algn="l"/>
                <a:tab pos="3890010" algn="l"/>
              </a:tabLst>
            </a:pP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-	</a:t>
            </a:r>
            <a:r>
              <a:rPr sz="1400" b="1" spc="-195" dirty="0">
                <a:solidFill>
                  <a:srgbClr val="404040"/>
                </a:solidFill>
                <a:latin typeface="Times New Roman"/>
                <a:cs typeface="Times New Roman"/>
              </a:rPr>
              <a:t>У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с</a:t>
            </a:r>
            <a:r>
              <a:rPr sz="1400" b="1" spc="15" dirty="0">
                <a:solidFill>
                  <a:srgbClr val="404040"/>
                </a:solidFill>
                <a:latin typeface="Times New Roman"/>
                <a:cs typeface="Times New Roman"/>
              </a:rPr>
              <a:t>т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а</a:t>
            </a:r>
            <a:r>
              <a:rPr sz="1400" b="1" spc="-10" dirty="0">
                <a:solidFill>
                  <a:srgbClr val="404040"/>
                </a:solidFill>
                <a:latin typeface="Times New Roman"/>
                <a:cs typeface="Times New Roman"/>
              </a:rPr>
              <a:t>н</a:t>
            </a:r>
            <a:r>
              <a:rPr sz="1400" b="1" spc="-50" dirty="0">
                <a:solidFill>
                  <a:srgbClr val="404040"/>
                </a:solidFill>
                <a:latin typeface="Times New Roman"/>
                <a:cs typeface="Times New Roman"/>
              </a:rPr>
              <a:t>о</a:t>
            </a:r>
            <a:r>
              <a:rPr sz="1400" b="1" spc="-15" dirty="0">
                <a:solidFill>
                  <a:srgbClr val="404040"/>
                </a:solidFill>
                <a:latin typeface="Times New Roman"/>
                <a:cs typeface="Times New Roman"/>
              </a:rPr>
              <a:t>в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ле</a:t>
            </a:r>
            <a:r>
              <a:rPr sz="1400" b="1" spc="5" dirty="0">
                <a:solidFill>
                  <a:srgbClr val="404040"/>
                </a:solidFill>
                <a:latin typeface="Times New Roman"/>
                <a:cs typeface="Times New Roman"/>
              </a:rPr>
              <a:t>н</a:t>
            </a:r>
            <a:r>
              <a:rPr sz="1400" b="1" spc="-10" dirty="0">
                <a:solidFill>
                  <a:srgbClr val="404040"/>
                </a:solidFill>
                <a:latin typeface="Times New Roman"/>
                <a:cs typeface="Times New Roman"/>
              </a:rPr>
              <a:t>н</a:t>
            </a:r>
            <a:r>
              <a:rPr sz="1400" b="1" spc="-40" dirty="0">
                <a:solidFill>
                  <a:srgbClr val="404040"/>
                </a:solidFill>
                <a:latin typeface="Times New Roman"/>
                <a:cs typeface="Times New Roman"/>
              </a:rPr>
              <a:t>о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м	</a:t>
            </a:r>
            <a:r>
              <a:rPr sz="1400" b="1" spc="-5" dirty="0">
                <a:solidFill>
                  <a:srgbClr val="404040"/>
                </a:solidFill>
                <a:latin typeface="Times New Roman"/>
                <a:cs typeface="Times New Roman"/>
              </a:rPr>
              <a:t>Т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К	</a:t>
            </a:r>
            <a:r>
              <a:rPr sz="1400" b="1" spc="-35" dirty="0">
                <a:solidFill>
                  <a:srgbClr val="404040"/>
                </a:solidFill>
                <a:latin typeface="Times New Roman"/>
                <a:cs typeface="Times New Roman"/>
              </a:rPr>
              <a:t>Р</a:t>
            </a:r>
            <a:r>
              <a:rPr sz="1400" b="1" dirty="0">
                <a:solidFill>
                  <a:srgbClr val="404040"/>
                </a:solidFill>
                <a:latin typeface="Times New Roman"/>
                <a:cs typeface="Times New Roman"/>
              </a:rPr>
              <a:t>Ф	для</a:t>
            </a:r>
            <a:r>
              <a:rPr sz="1400" b="1">
                <a:solidFill>
                  <a:srgbClr val="404040"/>
                </a:solidFill>
                <a:latin typeface="Times New Roman"/>
                <a:cs typeface="Times New Roman"/>
              </a:rPr>
              <a:t>	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е</a:t>
            </a:r>
            <a:r>
              <a:rPr sz="1400" b="1" spc="-50" smtClean="0">
                <a:solidFill>
                  <a:srgbClr val="404040"/>
                </a:solidFill>
                <a:latin typeface="Times New Roman"/>
                <a:cs typeface="Times New Roman"/>
              </a:rPr>
              <a:t>г</a:t>
            </a:r>
            <a:r>
              <a:rPr sz="1400" b="1" smtClean="0">
                <a:solidFill>
                  <a:srgbClr val="404040"/>
                </a:solidFill>
                <a:latin typeface="Times New Roman"/>
                <a:cs typeface="Times New Roman"/>
              </a:rPr>
              <a:t>о</a:t>
            </a:r>
            <a:r>
              <a:rPr lang="ru-RU" sz="1400" b="1" dirty="0" smtClean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10" smtClean="0">
                <a:solidFill>
                  <a:srgbClr val="404040"/>
                </a:solidFill>
                <a:latin typeface="Times New Roman"/>
                <a:cs typeface="Times New Roman"/>
              </a:rPr>
              <a:t>заключения</a:t>
            </a:r>
            <a:endParaRPr sz="1400">
              <a:latin typeface="Times New Roman"/>
              <a:cs typeface="Times New Roman"/>
            </a:endParaRPr>
          </a:p>
          <a:p>
            <a:pPr marL="241300" marR="698500" indent="-182880">
              <a:lnSpc>
                <a:spcPct val="95100"/>
              </a:lnSpc>
              <a:spcBef>
                <a:spcPts val="320"/>
              </a:spcBef>
            </a:pPr>
            <a:r>
              <a:rPr spc="-5" dirty="0">
                <a:solidFill>
                  <a:srgbClr val="C3250C"/>
                </a:solidFill>
                <a:latin typeface="Times New Roman"/>
                <a:cs typeface="Times New Roman"/>
              </a:rPr>
              <a:t>-</a:t>
            </a:r>
            <a:r>
              <a:rPr spc="35" dirty="0">
                <a:solidFill>
                  <a:srgbClr val="C3250C"/>
                </a:solidFill>
                <a:latin typeface="Times New Roman"/>
                <a:cs typeface="Times New Roman"/>
              </a:rPr>
              <a:t> </a:t>
            </a:r>
            <a:r>
              <a:rPr sz="1400" b="1" spc="-25" dirty="0">
                <a:solidFill>
                  <a:srgbClr val="404040"/>
                </a:solidFill>
                <a:latin typeface="Times New Roman"/>
                <a:cs typeface="Times New Roman"/>
              </a:rPr>
              <a:t>Установленном</a:t>
            </a:r>
            <a:r>
              <a:rPr sz="1400" b="1" spc="1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04040"/>
                </a:solidFill>
                <a:latin typeface="Times New Roman"/>
                <a:cs typeface="Times New Roman"/>
              </a:rPr>
              <a:t>коллективным </a:t>
            </a:r>
            <a:r>
              <a:rPr sz="1400" b="1" spc="-434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400" b="1" spc="-20" dirty="0">
                <a:solidFill>
                  <a:srgbClr val="404040"/>
                </a:solidFill>
                <a:latin typeface="Times New Roman"/>
                <a:cs typeface="Times New Roman"/>
              </a:rPr>
              <a:t>договором.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482" y="-30051"/>
            <a:ext cx="6347460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2700" spc="-8" dirty="0">
                <a:solidFill>
                  <a:srgbClr val="F04123"/>
                </a:solidFill>
              </a:rPr>
              <a:t>Направления</a:t>
            </a:r>
            <a:r>
              <a:rPr sz="2700" spc="8" dirty="0">
                <a:solidFill>
                  <a:srgbClr val="F04123"/>
                </a:solidFill>
              </a:rPr>
              <a:t> </a:t>
            </a:r>
            <a:r>
              <a:rPr sz="2700" dirty="0">
                <a:solidFill>
                  <a:srgbClr val="F04123"/>
                </a:solidFill>
              </a:rPr>
              <a:t>работы</a:t>
            </a:r>
            <a:r>
              <a:rPr sz="2700" spc="-15" dirty="0">
                <a:solidFill>
                  <a:srgbClr val="F04123"/>
                </a:solidFill>
              </a:rPr>
              <a:t> </a:t>
            </a:r>
            <a:r>
              <a:rPr sz="2700" dirty="0">
                <a:solidFill>
                  <a:srgbClr val="F04123"/>
                </a:solidFill>
              </a:rPr>
              <a:t>по</a:t>
            </a:r>
            <a:r>
              <a:rPr sz="2700" spc="-15" dirty="0">
                <a:solidFill>
                  <a:srgbClr val="F04123"/>
                </a:solidFill>
              </a:rPr>
              <a:t> </a:t>
            </a:r>
            <a:r>
              <a:rPr sz="2700" dirty="0">
                <a:solidFill>
                  <a:srgbClr val="F04123"/>
                </a:solidFill>
              </a:rPr>
              <a:t>охране</a:t>
            </a:r>
            <a:r>
              <a:rPr sz="2700" spc="-11" dirty="0">
                <a:solidFill>
                  <a:srgbClr val="F04123"/>
                </a:solidFill>
              </a:rPr>
              <a:t> </a:t>
            </a:r>
            <a:r>
              <a:rPr sz="2700" dirty="0">
                <a:solidFill>
                  <a:srgbClr val="F04123"/>
                </a:solidFill>
              </a:rPr>
              <a:t>труда</a:t>
            </a:r>
            <a:endParaRPr sz="2700"/>
          </a:p>
        </p:txBody>
      </p:sp>
      <p:grpSp>
        <p:nvGrpSpPr>
          <p:cNvPr id="3" name="object 3"/>
          <p:cNvGrpSpPr/>
          <p:nvPr/>
        </p:nvGrpSpPr>
        <p:grpSpPr>
          <a:xfrm>
            <a:off x="0" y="857238"/>
            <a:ext cx="6823804" cy="3579305"/>
            <a:chOff x="169164" y="996695"/>
            <a:chExt cx="9098405" cy="4772406"/>
          </a:xfrm>
        </p:grpSpPr>
        <p:sp>
          <p:nvSpPr>
            <p:cNvPr id="5" name="object 5"/>
            <p:cNvSpPr/>
            <p:nvPr/>
          </p:nvSpPr>
          <p:spPr>
            <a:xfrm>
              <a:off x="897635" y="5742431"/>
              <a:ext cx="8369934" cy="26670"/>
            </a:xfrm>
            <a:custGeom>
              <a:avLst/>
              <a:gdLst/>
              <a:ahLst/>
              <a:cxnLst/>
              <a:rect l="l" t="t" r="r" b="b"/>
              <a:pathLst>
                <a:path w="8369934" h="26670">
                  <a:moveTo>
                    <a:pt x="0" y="0"/>
                  </a:moveTo>
                  <a:lnTo>
                    <a:pt x="8369681" y="26479"/>
                  </a:lnTo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76799" y="1796795"/>
              <a:ext cx="1853183" cy="138988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69164" y="996695"/>
              <a:ext cx="5248910" cy="536575"/>
            </a:xfrm>
            <a:custGeom>
              <a:avLst/>
              <a:gdLst/>
              <a:ahLst/>
              <a:cxnLst/>
              <a:rect l="l" t="t" r="r" b="b"/>
              <a:pathLst>
                <a:path w="5248910" h="536575">
                  <a:moveTo>
                    <a:pt x="5159248" y="0"/>
                  </a:moveTo>
                  <a:lnTo>
                    <a:pt x="89407" y="0"/>
                  </a:lnTo>
                  <a:lnTo>
                    <a:pt x="54606" y="7022"/>
                  </a:lnTo>
                  <a:lnTo>
                    <a:pt x="26187" y="26177"/>
                  </a:lnTo>
                  <a:lnTo>
                    <a:pt x="7026" y="54596"/>
                  </a:lnTo>
                  <a:lnTo>
                    <a:pt x="0" y="89407"/>
                  </a:lnTo>
                  <a:lnTo>
                    <a:pt x="0" y="447039"/>
                  </a:lnTo>
                  <a:lnTo>
                    <a:pt x="7026" y="481851"/>
                  </a:lnTo>
                  <a:lnTo>
                    <a:pt x="26187" y="510270"/>
                  </a:lnTo>
                  <a:lnTo>
                    <a:pt x="54606" y="529425"/>
                  </a:lnTo>
                  <a:lnTo>
                    <a:pt x="89407" y="536448"/>
                  </a:lnTo>
                  <a:lnTo>
                    <a:pt x="5159248" y="536448"/>
                  </a:lnTo>
                  <a:lnTo>
                    <a:pt x="5194059" y="529425"/>
                  </a:lnTo>
                  <a:lnTo>
                    <a:pt x="5222478" y="510270"/>
                  </a:lnTo>
                  <a:lnTo>
                    <a:pt x="5241633" y="481851"/>
                  </a:lnTo>
                  <a:lnTo>
                    <a:pt x="5248656" y="447039"/>
                  </a:lnTo>
                  <a:lnTo>
                    <a:pt x="5248656" y="89407"/>
                  </a:lnTo>
                  <a:lnTo>
                    <a:pt x="5241633" y="54596"/>
                  </a:lnTo>
                  <a:lnTo>
                    <a:pt x="5222478" y="26177"/>
                  </a:lnTo>
                  <a:lnTo>
                    <a:pt x="5194059" y="7022"/>
                  </a:lnTo>
                  <a:lnTo>
                    <a:pt x="5159248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69164" y="996695"/>
              <a:ext cx="5248910" cy="536575"/>
            </a:xfrm>
            <a:custGeom>
              <a:avLst/>
              <a:gdLst/>
              <a:ahLst/>
              <a:cxnLst/>
              <a:rect l="l" t="t" r="r" b="b"/>
              <a:pathLst>
                <a:path w="5248910" h="536575">
                  <a:moveTo>
                    <a:pt x="0" y="89407"/>
                  </a:moveTo>
                  <a:lnTo>
                    <a:pt x="7026" y="54596"/>
                  </a:lnTo>
                  <a:lnTo>
                    <a:pt x="26187" y="26177"/>
                  </a:lnTo>
                  <a:lnTo>
                    <a:pt x="54606" y="7022"/>
                  </a:lnTo>
                  <a:lnTo>
                    <a:pt x="89407" y="0"/>
                  </a:lnTo>
                  <a:lnTo>
                    <a:pt x="5159248" y="0"/>
                  </a:lnTo>
                  <a:lnTo>
                    <a:pt x="5194059" y="7022"/>
                  </a:lnTo>
                  <a:lnTo>
                    <a:pt x="5222478" y="26177"/>
                  </a:lnTo>
                  <a:lnTo>
                    <a:pt x="5241633" y="54596"/>
                  </a:lnTo>
                  <a:lnTo>
                    <a:pt x="5248656" y="89407"/>
                  </a:lnTo>
                  <a:lnTo>
                    <a:pt x="5248656" y="447039"/>
                  </a:lnTo>
                  <a:lnTo>
                    <a:pt x="5241633" y="481851"/>
                  </a:lnTo>
                  <a:lnTo>
                    <a:pt x="5222478" y="510270"/>
                  </a:lnTo>
                  <a:lnTo>
                    <a:pt x="5194059" y="529425"/>
                  </a:lnTo>
                  <a:lnTo>
                    <a:pt x="5159248" y="536448"/>
                  </a:lnTo>
                  <a:lnTo>
                    <a:pt x="89407" y="536448"/>
                  </a:lnTo>
                  <a:lnTo>
                    <a:pt x="54606" y="529425"/>
                  </a:lnTo>
                  <a:lnTo>
                    <a:pt x="26187" y="510270"/>
                  </a:lnTo>
                  <a:lnTo>
                    <a:pt x="7026" y="481851"/>
                  </a:lnTo>
                  <a:lnTo>
                    <a:pt x="0" y="447039"/>
                  </a:lnTo>
                  <a:lnTo>
                    <a:pt x="0" y="89407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05587" y="854773"/>
            <a:ext cx="3731419" cy="348653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Расследование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учет</a:t>
            </a:r>
            <a:r>
              <a:rPr sz="1100" spc="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несчастных</a:t>
            </a:r>
            <a:r>
              <a:rPr sz="1100" spc="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случаев на</a:t>
            </a:r>
            <a:r>
              <a:rPr sz="1100" spc="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производстве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28625" y="1283589"/>
            <a:ext cx="2921794" cy="368141"/>
            <a:chOff x="571500" y="1711451"/>
            <a:chExt cx="3895725" cy="490855"/>
          </a:xfrm>
        </p:grpSpPr>
        <p:sp>
          <p:nvSpPr>
            <p:cNvPr id="11" name="object 11"/>
            <p:cNvSpPr/>
            <p:nvPr/>
          </p:nvSpPr>
          <p:spPr>
            <a:xfrm>
              <a:off x="579120" y="1719071"/>
              <a:ext cx="3880485" cy="475615"/>
            </a:xfrm>
            <a:custGeom>
              <a:avLst/>
              <a:gdLst/>
              <a:ahLst/>
              <a:cxnLst/>
              <a:rect l="l" t="t" r="r" b="b"/>
              <a:pathLst>
                <a:path w="3880485" h="475614">
                  <a:moveTo>
                    <a:pt x="3800855" y="0"/>
                  </a:moveTo>
                  <a:lnTo>
                    <a:pt x="79248" y="0"/>
                  </a:lnTo>
                  <a:lnTo>
                    <a:pt x="48402" y="6221"/>
                  </a:lnTo>
                  <a:lnTo>
                    <a:pt x="23212" y="23193"/>
                  </a:lnTo>
                  <a:lnTo>
                    <a:pt x="6228" y="48381"/>
                  </a:lnTo>
                  <a:lnTo>
                    <a:pt x="0" y="79248"/>
                  </a:lnTo>
                  <a:lnTo>
                    <a:pt x="0" y="396239"/>
                  </a:lnTo>
                  <a:lnTo>
                    <a:pt x="6228" y="427106"/>
                  </a:lnTo>
                  <a:lnTo>
                    <a:pt x="23212" y="452294"/>
                  </a:lnTo>
                  <a:lnTo>
                    <a:pt x="48402" y="469266"/>
                  </a:lnTo>
                  <a:lnTo>
                    <a:pt x="79248" y="475488"/>
                  </a:lnTo>
                  <a:lnTo>
                    <a:pt x="3800855" y="475488"/>
                  </a:lnTo>
                  <a:lnTo>
                    <a:pt x="3831722" y="469266"/>
                  </a:lnTo>
                  <a:lnTo>
                    <a:pt x="3856910" y="452294"/>
                  </a:lnTo>
                  <a:lnTo>
                    <a:pt x="3873882" y="427106"/>
                  </a:lnTo>
                  <a:lnTo>
                    <a:pt x="3880104" y="396239"/>
                  </a:lnTo>
                  <a:lnTo>
                    <a:pt x="3880104" y="79248"/>
                  </a:lnTo>
                  <a:lnTo>
                    <a:pt x="3873882" y="48381"/>
                  </a:lnTo>
                  <a:lnTo>
                    <a:pt x="3856910" y="23193"/>
                  </a:lnTo>
                  <a:lnTo>
                    <a:pt x="3831722" y="6221"/>
                  </a:lnTo>
                  <a:lnTo>
                    <a:pt x="3800855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79120" y="1719071"/>
              <a:ext cx="3880485" cy="475615"/>
            </a:xfrm>
            <a:custGeom>
              <a:avLst/>
              <a:gdLst/>
              <a:ahLst/>
              <a:cxnLst/>
              <a:rect l="l" t="t" r="r" b="b"/>
              <a:pathLst>
                <a:path w="3880485" h="475614">
                  <a:moveTo>
                    <a:pt x="0" y="79248"/>
                  </a:moveTo>
                  <a:lnTo>
                    <a:pt x="6228" y="48381"/>
                  </a:lnTo>
                  <a:lnTo>
                    <a:pt x="23212" y="23193"/>
                  </a:lnTo>
                  <a:lnTo>
                    <a:pt x="48402" y="6221"/>
                  </a:lnTo>
                  <a:lnTo>
                    <a:pt x="79248" y="0"/>
                  </a:lnTo>
                  <a:lnTo>
                    <a:pt x="3800855" y="0"/>
                  </a:lnTo>
                  <a:lnTo>
                    <a:pt x="3831722" y="6221"/>
                  </a:lnTo>
                  <a:lnTo>
                    <a:pt x="3856910" y="23193"/>
                  </a:lnTo>
                  <a:lnTo>
                    <a:pt x="3873882" y="48381"/>
                  </a:lnTo>
                  <a:lnTo>
                    <a:pt x="3880104" y="79248"/>
                  </a:lnTo>
                  <a:lnTo>
                    <a:pt x="3880104" y="396239"/>
                  </a:lnTo>
                  <a:lnTo>
                    <a:pt x="3873882" y="427106"/>
                  </a:lnTo>
                  <a:lnTo>
                    <a:pt x="3856910" y="452294"/>
                  </a:lnTo>
                  <a:lnTo>
                    <a:pt x="3831722" y="469266"/>
                  </a:lnTo>
                  <a:lnTo>
                    <a:pt x="3800855" y="475488"/>
                  </a:lnTo>
                  <a:lnTo>
                    <a:pt x="79248" y="475488"/>
                  </a:lnTo>
                  <a:lnTo>
                    <a:pt x="48402" y="469266"/>
                  </a:lnTo>
                  <a:lnTo>
                    <a:pt x="23212" y="452294"/>
                  </a:lnTo>
                  <a:lnTo>
                    <a:pt x="6228" y="427106"/>
                  </a:lnTo>
                  <a:lnTo>
                    <a:pt x="0" y="396239"/>
                  </a:lnTo>
                  <a:lnTo>
                    <a:pt x="0" y="79248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11226" y="1362741"/>
            <a:ext cx="2532221" cy="193803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Специальная</a:t>
            </a:r>
            <a:r>
              <a:rPr sz="1200" spc="3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оценка</a:t>
            </a:r>
            <a:r>
              <a:rPr sz="1200" spc="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условий</a:t>
            </a:r>
            <a:r>
              <a:rPr sz="1200" spc="1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труда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32589" y="1760220"/>
            <a:ext cx="3191351" cy="407194"/>
            <a:chOff x="176784" y="2346960"/>
            <a:chExt cx="4255135" cy="542925"/>
          </a:xfrm>
        </p:grpSpPr>
        <p:sp>
          <p:nvSpPr>
            <p:cNvPr id="15" name="object 15"/>
            <p:cNvSpPr/>
            <p:nvPr/>
          </p:nvSpPr>
          <p:spPr>
            <a:xfrm>
              <a:off x="184404" y="2354580"/>
              <a:ext cx="4239895" cy="527685"/>
            </a:xfrm>
            <a:custGeom>
              <a:avLst/>
              <a:gdLst/>
              <a:ahLst/>
              <a:cxnLst/>
              <a:rect l="l" t="t" r="r" b="b"/>
              <a:pathLst>
                <a:path w="4239895" h="527685">
                  <a:moveTo>
                    <a:pt x="4151884" y="0"/>
                  </a:moveTo>
                  <a:lnTo>
                    <a:pt x="87884" y="0"/>
                  </a:lnTo>
                  <a:lnTo>
                    <a:pt x="53674" y="6909"/>
                  </a:lnTo>
                  <a:lnTo>
                    <a:pt x="25739" y="25749"/>
                  </a:lnTo>
                  <a:lnTo>
                    <a:pt x="6906" y="53685"/>
                  </a:lnTo>
                  <a:lnTo>
                    <a:pt x="0" y="87884"/>
                  </a:lnTo>
                  <a:lnTo>
                    <a:pt x="0" y="439420"/>
                  </a:lnTo>
                  <a:lnTo>
                    <a:pt x="6906" y="473618"/>
                  </a:lnTo>
                  <a:lnTo>
                    <a:pt x="25739" y="501554"/>
                  </a:lnTo>
                  <a:lnTo>
                    <a:pt x="53674" y="520394"/>
                  </a:lnTo>
                  <a:lnTo>
                    <a:pt x="87884" y="527304"/>
                  </a:lnTo>
                  <a:lnTo>
                    <a:pt x="4151884" y="527304"/>
                  </a:lnTo>
                  <a:lnTo>
                    <a:pt x="4186082" y="520394"/>
                  </a:lnTo>
                  <a:lnTo>
                    <a:pt x="4214018" y="501554"/>
                  </a:lnTo>
                  <a:lnTo>
                    <a:pt x="4232858" y="473618"/>
                  </a:lnTo>
                  <a:lnTo>
                    <a:pt x="4239768" y="439420"/>
                  </a:lnTo>
                  <a:lnTo>
                    <a:pt x="4239768" y="87884"/>
                  </a:lnTo>
                  <a:lnTo>
                    <a:pt x="4232858" y="53685"/>
                  </a:lnTo>
                  <a:lnTo>
                    <a:pt x="4214018" y="25749"/>
                  </a:lnTo>
                  <a:lnTo>
                    <a:pt x="4186082" y="6909"/>
                  </a:lnTo>
                  <a:lnTo>
                    <a:pt x="4151884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84404" y="2354580"/>
              <a:ext cx="4239895" cy="527685"/>
            </a:xfrm>
            <a:custGeom>
              <a:avLst/>
              <a:gdLst/>
              <a:ahLst/>
              <a:cxnLst/>
              <a:rect l="l" t="t" r="r" b="b"/>
              <a:pathLst>
                <a:path w="4239895" h="527685">
                  <a:moveTo>
                    <a:pt x="0" y="87884"/>
                  </a:moveTo>
                  <a:lnTo>
                    <a:pt x="6906" y="53685"/>
                  </a:lnTo>
                  <a:lnTo>
                    <a:pt x="25739" y="25749"/>
                  </a:lnTo>
                  <a:lnTo>
                    <a:pt x="53674" y="6909"/>
                  </a:lnTo>
                  <a:lnTo>
                    <a:pt x="87884" y="0"/>
                  </a:lnTo>
                  <a:lnTo>
                    <a:pt x="4151884" y="0"/>
                  </a:lnTo>
                  <a:lnTo>
                    <a:pt x="4186082" y="6909"/>
                  </a:lnTo>
                  <a:lnTo>
                    <a:pt x="4214018" y="25749"/>
                  </a:lnTo>
                  <a:lnTo>
                    <a:pt x="4232858" y="53685"/>
                  </a:lnTo>
                  <a:lnTo>
                    <a:pt x="4239768" y="87884"/>
                  </a:lnTo>
                  <a:lnTo>
                    <a:pt x="4239768" y="439420"/>
                  </a:lnTo>
                  <a:lnTo>
                    <a:pt x="4232858" y="473618"/>
                  </a:lnTo>
                  <a:lnTo>
                    <a:pt x="4214018" y="501554"/>
                  </a:lnTo>
                  <a:lnTo>
                    <a:pt x="4186082" y="520394"/>
                  </a:lnTo>
                  <a:lnTo>
                    <a:pt x="4151884" y="527304"/>
                  </a:lnTo>
                  <a:lnTo>
                    <a:pt x="87884" y="527304"/>
                  </a:lnTo>
                  <a:lnTo>
                    <a:pt x="53674" y="520394"/>
                  </a:lnTo>
                  <a:lnTo>
                    <a:pt x="25739" y="501554"/>
                  </a:lnTo>
                  <a:lnTo>
                    <a:pt x="6906" y="473618"/>
                  </a:lnTo>
                  <a:lnTo>
                    <a:pt x="0" y="439420"/>
                  </a:lnTo>
                  <a:lnTo>
                    <a:pt x="0" y="87884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16789" y="1767650"/>
            <a:ext cx="3022283" cy="37846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>
              <a:spcBef>
                <a:spcPts val="71"/>
              </a:spcBef>
            </a:pP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Проверка</a:t>
            </a:r>
            <a:r>
              <a:rPr sz="1200" spc="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выполнения</a:t>
            </a:r>
            <a:r>
              <a:rPr sz="1200" spc="3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требований</a:t>
            </a:r>
            <a:r>
              <a:rPr sz="1200" spc="3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охраны </a:t>
            </a:r>
            <a:r>
              <a:rPr sz="1200" spc="-34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труда</a:t>
            </a:r>
            <a:r>
              <a:rPr sz="1200" spc="1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при</a:t>
            </a:r>
            <a:r>
              <a:rPr sz="1200" spc="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работе</a:t>
            </a:r>
            <a:r>
              <a:rPr sz="1200" spc="3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на</a:t>
            </a:r>
            <a:r>
              <a:rPr sz="1200" spc="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высоте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32588" y="2892933"/>
            <a:ext cx="3445193" cy="552450"/>
            <a:chOff x="176784" y="3857244"/>
            <a:chExt cx="4593590" cy="736600"/>
          </a:xfrm>
        </p:grpSpPr>
        <p:sp>
          <p:nvSpPr>
            <p:cNvPr id="19" name="object 19"/>
            <p:cNvSpPr/>
            <p:nvPr/>
          </p:nvSpPr>
          <p:spPr>
            <a:xfrm>
              <a:off x="184404" y="3864864"/>
              <a:ext cx="4578350" cy="721360"/>
            </a:xfrm>
            <a:custGeom>
              <a:avLst/>
              <a:gdLst/>
              <a:ahLst/>
              <a:cxnLst/>
              <a:rect l="l" t="t" r="r" b="b"/>
              <a:pathLst>
                <a:path w="4578350" h="721360">
                  <a:moveTo>
                    <a:pt x="4457954" y="0"/>
                  </a:moveTo>
                  <a:lnTo>
                    <a:pt x="120142" y="0"/>
                  </a:lnTo>
                  <a:lnTo>
                    <a:pt x="73375" y="9449"/>
                  </a:lnTo>
                  <a:lnTo>
                    <a:pt x="35186" y="35210"/>
                  </a:lnTo>
                  <a:lnTo>
                    <a:pt x="9440" y="73402"/>
                  </a:lnTo>
                  <a:lnTo>
                    <a:pt x="0" y="120142"/>
                  </a:lnTo>
                  <a:lnTo>
                    <a:pt x="0" y="600710"/>
                  </a:lnTo>
                  <a:lnTo>
                    <a:pt x="9440" y="647449"/>
                  </a:lnTo>
                  <a:lnTo>
                    <a:pt x="35186" y="685641"/>
                  </a:lnTo>
                  <a:lnTo>
                    <a:pt x="73375" y="711402"/>
                  </a:lnTo>
                  <a:lnTo>
                    <a:pt x="120142" y="720852"/>
                  </a:lnTo>
                  <a:lnTo>
                    <a:pt x="4457954" y="720852"/>
                  </a:lnTo>
                  <a:lnTo>
                    <a:pt x="4504693" y="711402"/>
                  </a:lnTo>
                  <a:lnTo>
                    <a:pt x="4542885" y="685641"/>
                  </a:lnTo>
                  <a:lnTo>
                    <a:pt x="4568646" y="647449"/>
                  </a:lnTo>
                  <a:lnTo>
                    <a:pt x="4578096" y="600710"/>
                  </a:lnTo>
                  <a:lnTo>
                    <a:pt x="4578096" y="120142"/>
                  </a:lnTo>
                  <a:lnTo>
                    <a:pt x="4568646" y="73402"/>
                  </a:lnTo>
                  <a:lnTo>
                    <a:pt x="4542885" y="35210"/>
                  </a:lnTo>
                  <a:lnTo>
                    <a:pt x="4504693" y="9449"/>
                  </a:lnTo>
                  <a:lnTo>
                    <a:pt x="4457954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84404" y="3864864"/>
              <a:ext cx="4578350" cy="721360"/>
            </a:xfrm>
            <a:custGeom>
              <a:avLst/>
              <a:gdLst/>
              <a:ahLst/>
              <a:cxnLst/>
              <a:rect l="l" t="t" r="r" b="b"/>
              <a:pathLst>
                <a:path w="4578350" h="721360">
                  <a:moveTo>
                    <a:pt x="0" y="120142"/>
                  </a:moveTo>
                  <a:lnTo>
                    <a:pt x="9440" y="73402"/>
                  </a:lnTo>
                  <a:lnTo>
                    <a:pt x="35186" y="35210"/>
                  </a:lnTo>
                  <a:lnTo>
                    <a:pt x="73375" y="9449"/>
                  </a:lnTo>
                  <a:lnTo>
                    <a:pt x="120142" y="0"/>
                  </a:lnTo>
                  <a:lnTo>
                    <a:pt x="4457954" y="0"/>
                  </a:lnTo>
                  <a:lnTo>
                    <a:pt x="4504693" y="9449"/>
                  </a:lnTo>
                  <a:lnTo>
                    <a:pt x="4542885" y="35210"/>
                  </a:lnTo>
                  <a:lnTo>
                    <a:pt x="4568646" y="73402"/>
                  </a:lnTo>
                  <a:lnTo>
                    <a:pt x="4578096" y="120142"/>
                  </a:lnTo>
                  <a:lnTo>
                    <a:pt x="4578096" y="600710"/>
                  </a:lnTo>
                  <a:lnTo>
                    <a:pt x="4568646" y="647449"/>
                  </a:lnTo>
                  <a:lnTo>
                    <a:pt x="4542885" y="685641"/>
                  </a:lnTo>
                  <a:lnTo>
                    <a:pt x="4504693" y="711402"/>
                  </a:lnTo>
                  <a:lnTo>
                    <a:pt x="4457954" y="720852"/>
                  </a:lnTo>
                  <a:lnTo>
                    <a:pt x="120142" y="720852"/>
                  </a:lnTo>
                  <a:lnTo>
                    <a:pt x="73375" y="711402"/>
                  </a:lnTo>
                  <a:lnTo>
                    <a:pt x="35186" y="685641"/>
                  </a:lnTo>
                  <a:lnTo>
                    <a:pt x="9440" y="647449"/>
                  </a:lnTo>
                  <a:lnTo>
                    <a:pt x="0" y="600710"/>
                  </a:lnTo>
                  <a:lnTo>
                    <a:pt x="0" y="120142"/>
                  </a:lnTo>
                  <a:close/>
                </a:path>
              </a:pathLst>
            </a:custGeom>
            <a:ln w="15239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14282" y="2928940"/>
            <a:ext cx="3262313" cy="1788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  <a:tabLst>
                <a:tab pos="691514" algn="l"/>
                <a:tab pos="1539716" algn="l"/>
                <a:tab pos="2356961" algn="l"/>
                <a:tab pos="2904649" algn="l"/>
              </a:tabLst>
            </a:pPr>
            <a:r>
              <a:rPr sz="1100" smtClean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100" spc="-8" smtClean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100" spc="-4" smtClean="0">
                <a:solidFill>
                  <a:srgbClr val="FFFFFF"/>
                </a:solidFill>
                <a:latin typeface="Trebuchet MS"/>
                <a:cs typeface="Trebuchet MS"/>
              </a:rPr>
              <a:t>овер</a:t>
            </a:r>
            <a:r>
              <a:rPr sz="1100" spc="-15" smtClean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1100" smtClean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выполне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ия	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тре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б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ова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ий</a:t>
            </a:r>
            <a:r>
              <a:rPr sz="110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1100" spc="-4" smtClean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100" spc="4" smtClean="0">
                <a:solidFill>
                  <a:srgbClr val="FFFFFF"/>
                </a:solidFill>
                <a:latin typeface="Trebuchet MS"/>
                <a:cs typeface="Trebuchet MS"/>
              </a:rPr>
              <a:t>х</a:t>
            </a:r>
            <a:r>
              <a:rPr sz="1100" spc="-11" smtClean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100" spc="-4" smtClean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1100" spc="-8" smtClean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1100" smtClean="0">
                <a:solidFill>
                  <a:srgbClr val="FFFFFF"/>
                </a:solidFill>
                <a:latin typeface="Trebuchet MS"/>
                <a:cs typeface="Trebuchet MS"/>
              </a:rPr>
              <a:t>ы</a:t>
            </a:r>
            <a:r>
              <a:rPr lang="ru-RU" sz="1100" dirty="0" smtClean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smtClean="0">
                <a:solidFill>
                  <a:srgbClr val="FFFFFF"/>
                </a:solidFill>
                <a:latin typeface="Trebuchet MS"/>
                <a:cs typeface="Trebuchet MS"/>
              </a:rPr>
              <a:t>труда</a:t>
            </a:r>
            <a:endParaRPr sz="110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14414" y="3786196"/>
            <a:ext cx="2214546" cy="34817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при</a:t>
            </a:r>
            <a:r>
              <a:rPr sz="11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работах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по</a:t>
            </a:r>
            <a:r>
              <a:rPr sz="1100" spc="-1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обслуживанию</a:t>
            </a:r>
            <a:r>
              <a:rPr sz="1100" spc="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электроустановок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214942" y="1928808"/>
            <a:ext cx="3570923" cy="776288"/>
            <a:chOff x="7008876" y="2484120"/>
            <a:chExt cx="4761230" cy="1035050"/>
          </a:xfrm>
        </p:grpSpPr>
        <p:sp>
          <p:nvSpPr>
            <p:cNvPr id="24" name="object 24"/>
            <p:cNvSpPr/>
            <p:nvPr/>
          </p:nvSpPr>
          <p:spPr>
            <a:xfrm>
              <a:off x="7940040" y="2491740"/>
              <a:ext cx="3519170" cy="334010"/>
            </a:xfrm>
            <a:custGeom>
              <a:avLst/>
              <a:gdLst/>
              <a:ahLst/>
              <a:cxnLst/>
              <a:rect l="l" t="t" r="r" b="b"/>
              <a:pathLst>
                <a:path w="3519170" h="334010">
                  <a:moveTo>
                    <a:pt x="3463289" y="0"/>
                  </a:moveTo>
                  <a:lnTo>
                    <a:pt x="55625" y="0"/>
                  </a:lnTo>
                  <a:lnTo>
                    <a:pt x="33968" y="4369"/>
                  </a:lnTo>
                  <a:lnTo>
                    <a:pt x="16287" y="16287"/>
                  </a:lnTo>
                  <a:lnTo>
                    <a:pt x="4369" y="33968"/>
                  </a:lnTo>
                  <a:lnTo>
                    <a:pt x="0" y="55625"/>
                  </a:lnTo>
                  <a:lnTo>
                    <a:pt x="0" y="278130"/>
                  </a:lnTo>
                  <a:lnTo>
                    <a:pt x="4369" y="299787"/>
                  </a:lnTo>
                  <a:lnTo>
                    <a:pt x="16287" y="317468"/>
                  </a:lnTo>
                  <a:lnTo>
                    <a:pt x="33968" y="329386"/>
                  </a:lnTo>
                  <a:lnTo>
                    <a:pt x="55625" y="333756"/>
                  </a:lnTo>
                  <a:lnTo>
                    <a:pt x="3463289" y="333756"/>
                  </a:lnTo>
                  <a:lnTo>
                    <a:pt x="3484947" y="329386"/>
                  </a:lnTo>
                  <a:lnTo>
                    <a:pt x="3502628" y="317468"/>
                  </a:lnTo>
                  <a:lnTo>
                    <a:pt x="3514546" y="299787"/>
                  </a:lnTo>
                  <a:lnTo>
                    <a:pt x="3518915" y="278130"/>
                  </a:lnTo>
                  <a:lnTo>
                    <a:pt x="3518915" y="55625"/>
                  </a:lnTo>
                  <a:lnTo>
                    <a:pt x="3514546" y="33968"/>
                  </a:lnTo>
                  <a:lnTo>
                    <a:pt x="3502628" y="16287"/>
                  </a:lnTo>
                  <a:lnTo>
                    <a:pt x="3484947" y="4369"/>
                  </a:lnTo>
                  <a:lnTo>
                    <a:pt x="3463289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 sz="1100"/>
            </a:p>
          </p:txBody>
        </p:sp>
        <p:sp>
          <p:nvSpPr>
            <p:cNvPr id="25" name="object 25"/>
            <p:cNvSpPr/>
            <p:nvPr/>
          </p:nvSpPr>
          <p:spPr>
            <a:xfrm>
              <a:off x="7940040" y="2491740"/>
              <a:ext cx="3519170" cy="334010"/>
            </a:xfrm>
            <a:custGeom>
              <a:avLst/>
              <a:gdLst/>
              <a:ahLst/>
              <a:cxnLst/>
              <a:rect l="l" t="t" r="r" b="b"/>
              <a:pathLst>
                <a:path w="3519170" h="334010">
                  <a:moveTo>
                    <a:pt x="0" y="55625"/>
                  </a:moveTo>
                  <a:lnTo>
                    <a:pt x="4369" y="33968"/>
                  </a:lnTo>
                  <a:lnTo>
                    <a:pt x="16287" y="16287"/>
                  </a:lnTo>
                  <a:lnTo>
                    <a:pt x="33968" y="4369"/>
                  </a:lnTo>
                  <a:lnTo>
                    <a:pt x="55625" y="0"/>
                  </a:lnTo>
                  <a:lnTo>
                    <a:pt x="3463289" y="0"/>
                  </a:lnTo>
                  <a:lnTo>
                    <a:pt x="3484947" y="4369"/>
                  </a:lnTo>
                  <a:lnTo>
                    <a:pt x="3502628" y="16287"/>
                  </a:lnTo>
                  <a:lnTo>
                    <a:pt x="3514546" y="33968"/>
                  </a:lnTo>
                  <a:lnTo>
                    <a:pt x="3518915" y="55625"/>
                  </a:lnTo>
                  <a:lnTo>
                    <a:pt x="3518915" y="278130"/>
                  </a:lnTo>
                  <a:lnTo>
                    <a:pt x="3514546" y="299787"/>
                  </a:lnTo>
                  <a:lnTo>
                    <a:pt x="3502628" y="317468"/>
                  </a:lnTo>
                  <a:lnTo>
                    <a:pt x="3484947" y="329386"/>
                  </a:lnTo>
                  <a:lnTo>
                    <a:pt x="3463289" y="333756"/>
                  </a:lnTo>
                  <a:lnTo>
                    <a:pt x="55625" y="333756"/>
                  </a:lnTo>
                  <a:lnTo>
                    <a:pt x="33968" y="329386"/>
                  </a:lnTo>
                  <a:lnTo>
                    <a:pt x="16287" y="317468"/>
                  </a:lnTo>
                  <a:lnTo>
                    <a:pt x="4369" y="299787"/>
                  </a:lnTo>
                  <a:lnTo>
                    <a:pt x="0" y="278130"/>
                  </a:lnTo>
                  <a:lnTo>
                    <a:pt x="0" y="55625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 sz="1100"/>
            </a:p>
          </p:txBody>
        </p:sp>
        <p:sp>
          <p:nvSpPr>
            <p:cNvPr id="26" name="object 26"/>
            <p:cNvSpPr/>
            <p:nvPr/>
          </p:nvSpPr>
          <p:spPr>
            <a:xfrm>
              <a:off x="7016496" y="3014472"/>
              <a:ext cx="4745990" cy="497205"/>
            </a:xfrm>
            <a:custGeom>
              <a:avLst/>
              <a:gdLst/>
              <a:ahLst/>
              <a:cxnLst/>
              <a:rect l="l" t="t" r="r" b="b"/>
              <a:pathLst>
                <a:path w="4745990" h="497204">
                  <a:moveTo>
                    <a:pt x="4662932" y="0"/>
                  </a:moveTo>
                  <a:lnTo>
                    <a:pt x="82803" y="0"/>
                  </a:lnTo>
                  <a:lnTo>
                    <a:pt x="50577" y="6508"/>
                  </a:lnTo>
                  <a:lnTo>
                    <a:pt x="24257" y="24256"/>
                  </a:lnTo>
                  <a:lnTo>
                    <a:pt x="6508" y="50577"/>
                  </a:lnTo>
                  <a:lnTo>
                    <a:pt x="0" y="82803"/>
                  </a:lnTo>
                  <a:lnTo>
                    <a:pt x="0" y="414019"/>
                  </a:lnTo>
                  <a:lnTo>
                    <a:pt x="6508" y="446246"/>
                  </a:lnTo>
                  <a:lnTo>
                    <a:pt x="24256" y="472567"/>
                  </a:lnTo>
                  <a:lnTo>
                    <a:pt x="50577" y="490315"/>
                  </a:lnTo>
                  <a:lnTo>
                    <a:pt x="82803" y="496824"/>
                  </a:lnTo>
                  <a:lnTo>
                    <a:pt x="4662932" y="496824"/>
                  </a:lnTo>
                  <a:lnTo>
                    <a:pt x="4695158" y="490315"/>
                  </a:lnTo>
                  <a:lnTo>
                    <a:pt x="4721478" y="472566"/>
                  </a:lnTo>
                  <a:lnTo>
                    <a:pt x="4739227" y="446246"/>
                  </a:lnTo>
                  <a:lnTo>
                    <a:pt x="4745735" y="414019"/>
                  </a:lnTo>
                  <a:lnTo>
                    <a:pt x="4745735" y="82803"/>
                  </a:lnTo>
                  <a:lnTo>
                    <a:pt x="4739227" y="50577"/>
                  </a:lnTo>
                  <a:lnTo>
                    <a:pt x="4721479" y="24256"/>
                  </a:lnTo>
                  <a:lnTo>
                    <a:pt x="4695158" y="6508"/>
                  </a:lnTo>
                  <a:lnTo>
                    <a:pt x="4662932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 sz="1100"/>
            </a:p>
          </p:txBody>
        </p:sp>
        <p:sp>
          <p:nvSpPr>
            <p:cNvPr id="27" name="object 27"/>
            <p:cNvSpPr/>
            <p:nvPr/>
          </p:nvSpPr>
          <p:spPr>
            <a:xfrm>
              <a:off x="7016496" y="3014472"/>
              <a:ext cx="4745990" cy="497205"/>
            </a:xfrm>
            <a:custGeom>
              <a:avLst/>
              <a:gdLst/>
              <a:ahLst/>
              <a:cxnLst/>
              <a:rect l="l" t="t" r="r" b="b"/>
              <a:pathLst>
                <a:path w="4745990" h="497204">
                  <a:moveTo>
                    <a:pt x="0" y="82803"/>
                  </a:moveTo>
                  <a:lnTo>
                    <a:pt x="6508" y="50577"/>
                  </a:lnTo>
                  <a:lnTo>
                    <a:pt x="24257" y="24256"/>
                  </a:lnTo>
                  <a:lnTo>
                    <a:pt x="50577" y="6508"/>
                  </a:lnTo>
                  <a:lnTo>
                    <a:pt x="82803" y="0"/>
                  </a:lnTo>
                  <a:lnTo>
                    <a:pt x="4662932" y="0"/>
                  </a:lnTo>
                  <a:lnTo>
                    <a:pt x="4695158" y="6508"/>
                  </a:lnTo>
                  <a:lnTo>
                    <a:pt x="4721479" y="24256"/>
                  </a:lnTo>
                  <a:lnTo>
                    <a:pt x="4739227" y="50577"/>
                  </a:lnTo>
                  <a:lnTo>
                    <a:pt x="4745735" y="82803"/>
                  </a:lnTo>
                  <a:lnTo>
                    <a:pt x="4745735" y="414019"/>
                  </a:lnTo>
                  <a:lnTo>
                    <a:pt x="4739227" y="446246"/>
                  </a:lnTo>
                  <a:lnTo>
                    <a:pt x="4721478" y="472566"/>
                  </a:lnTo>
                  <a:lnTo>
                    <a:pt x="4695158" y="490315"/>
                  </a:lnTo>
                  <a:lnTo>
                    <a:pt x="4662932" y="496824"/>
                  </a:lnTo>
                  <a:lnTo>
                    <a:pt x="82803" y="496824"/>
                  </a:lnTo>
                  <a:lnTo>
                    <a:pt x="50577" y="490315"/>
                  </a:lnTo>
                  <a:lnTo>
                    <a:pt x="24256" y="472567"/>
                  </a:lnTo>
                  <a:lnTo>
                    <a:pt x="6508" y="446246"/>
                  </a:lnTo>
                  <a:lnTo>
                    <a:pt x="0" y="414019"/>
                  </a:lnTo>
                  <a:lnTo>
                    <a:pt x="0" y="82803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 sz="1100"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7715272" y="2357436"/>
            <a:ext cx="995839" cy="1788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применение</a:t>
            </a:r>
            <a:endParaRPr sz="11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429256" y="1928808"/>
            <a:ext cx="3143272" cy="348653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746760">
              <a:spcBef>
                <a:spcPts val="79"/>
              </a:spcBef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Обучение</a:t>
            </a:r>
            <a:r>
              <a:rPr sz="1100" spc="-2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по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охране</a:t>
            </a:r>
            <a:r>
              <a:rPr sz="1100" spc="-26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труда</a:t>
            </a:r>
            <a:endParaRPr sz="1100">
              <a:latin typeface="Trebuchet MS"/>
              <a:cs typeface="Trebuchet MS"/>
            </a:endParaRPr>
          </a:p>
          <a:p>
            <a:pPr>
              <a:spcBef>
                <a:spcPts val="23"/>
              </a:spcBef>
            </a:pPr>
            <a:endParaRPr sz="1100">
              <a:latin typeface="Trebuchet MS"/>
              <a:cs typeface="Trebuchet MS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4031360" y="3791331"/>
            <a:ext cx="3570923" cy="409575"/>
            <a:chOff x="5375147" y="5055108"/>
            <a:chExt cx="4761230" cy="546100"/>
          </a:xfrm>
        </p:grpSpPr>
        <p:sp>
          <p:nvSpPr>
            <p:cNvPr id="31" name="object 31"/>
            <p:cNvSpPr/>
            <p:nvPr/>
          </p:nvSpPr>
          <p:spPr>
            <a:xfrm>
              <a:off x="5382767" y="5062728"/>
              <a:ext cx="4745990" cy="530860"/>
            </a:xfrm>
            <a:custGeom>
              <a:avLst/>
              <a:gdLst/>
              <a:ahLst/>
              <a:cxnLst/>
              <a:rect l="l" t="t" r="r" b="b"/>
              <a:pathLst>
                <a:path w="4745990" h="530860">
                  <a:moveTo>
                    <a:pt x="4657344" y="0"/>
                  </a:moveTo>
                  <a:lnTo>
                    <a:pt x="88392" y="0"/>
                  </a:lnTo>
                  <a:lnTo>
                    <a:pt x="54006" y="6953"/>
                  </a:lnTo>
                  <a:lnTo>
                    <a:pt x="25908" y="25907"/>
                  </a:lnTo>
                  <a:lnTo>
                    <a:pt x="6953" y="54006"/>
                  </a:lnTo>
                  <a:lnTo>
                    <a:pt x="0" y="88392"/>
                  </a:lnTo>
                  <a:lnTo>
                    <a:pt x="0" y="441960"/>
                  </a:lnTo>
                  <a:lnTo>
                    <a:pt x="6953" y="476345"/>
                  </a:lnTo>
                  <a:lnTo>
                    <a:pt x="25907" y="504444"/>
                  </a:lnTo>
                  <a:lnTo>
                    <a:pt x="54006" y="523398"/>
                  </a:lnTo>
                  <a:lnTo>
                    <a:pt x="88392" y="530352"/>
                  </a:lnTo>
                  <a:lnTo>
                    <a:pt x="4657344" y="530352"/>
                  </a:lnTo>
                  <a:lnTo>
                    <a:pt x="4691729" y="523398"/>
                  </a:lnTo>
                  <a:lnTo>
                    <a:pt x="4719828" y="504444"/>
                  </a:lnTo>
                  <a:lnTo>
                    <a:pt x="4738782" y="476345"/>
                  </a:lnTo>
                  <a:lnTo>
                    <a:pt x="4745736" y="441960"/>
                  </a:lnTo>
                  <a:lnTo>
                    <a:pt x="4745736" y="88392"/>
                  </a:lnTo>
                  <a:lnTo>
                    <a:pt x="4738782" y="54006"/>
                  </a:lnTo>
                  <a:lnTo>
                    <a:pt x="4719827" y="25908"/>
                  </a:lnTo>
                  <a:lnTo>
                    <a:pt x="4691729" y="6953"/>
                  </a:lnTo>
                  <a:lnTo>
                    <a:pt x="4657344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382767" y="5062728"/>
              <a:ext cx="4745990" cy="530860"/>
            </a:xfrm>
            <a:custGeom>
              <a:avLst/>
              <a:gdLst/>
              <a:ahLst/>
              <a:cxnLst/>
              <a:rect l="l" t="t" r="r" b="b"/>
              <a:pathLst>
                <a:path w="4745990" h="530860">
                  <a:moveTo>
                    <a:pt x="0" y="88392"/>
                  </a:moveTo>
                  <a:lnTo>
                    <a:pt x="6953" y="54006"/>
                  </a:lnTo>
                  <a:lnTo>
                    <a:pt x="25908" y="25907"/>
                  </a:lnTo>
                  <a:lnTo>
                    <a:pt x="54006" y="6953"/>
                  </a:lnTo>
                  <a:lnTo>
                    <a:pt x="88392" y="0"/>
                  </a:lnTo>
                  <a:lnTo>
                    <a:pt x="4657344" y="0"/>
                  </a:lnTo>
                  <a:lnTo>
                    <a:pt x="4691729" y="6953"/>
                  </a:lnTo>
                  <a:lnTo>
                    <a:pt x="4719827" y="25908"/>
                  </a:lnTo>
                  <a:lnTo>
                    <a:pt x="4738782" y="54006"/>
                  </a:lnTo>
                  <a:lnTo>
                    <a:pt x="4745736" y="88392"/>
                  </a:lnTo>
                  <a:lnTo>
                    <a:pt x="4745736" y="441960"/>
                  </a:lnTo>
                  <a:lnTo>
                    <a:pt x="4738782" y="476345"/>
                  </a:lnTo>
                  <a:lnTo>
                    <a:pt x="4719828" y="504444"/>
                  </a:lnTo>
                  <a:lnTo>
                    <a:pt x="4691729" y="523398"/>
                  </a:lnTo>
                  <a:lnTo>
                    <a:pt x="4657344" y="530352"/>
                  </a:lnTo>
                  <a:lnTo>
                    <a:pt x="88392" y="530352"/>
                  </a:lnTo>
                  <a:lnTo>
                    <a:pt x="54006" y="523398"/>
                  </a:lnTo>
                  <a:lnTo>
                    <a:pt x="25907" y="504444"/>
                  </a:lnTo>
                  <a:lnTo>
                    <a:pt x="6953" y="476345"/>
                  </a:lnTo>
                  <a:lnTo>
                    <a:pt x="0" y="441960"/>
                  </a:lnTo>
                  <a:lnTo>
                    <a:pt x="0" y="88392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4116514" y="3822763"/>
            <a:ext cx="3403759" cy="34817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Создание</a:t>
            </a:r>
            <a:r>
              <a:rPr sz="1100" spc="25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100" spc="25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функционирование</a:t>
            </a:r>
            <a:r>
              <a:rPr sz="1100" spc="26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системы</a:t>
            </a:r>
            <a:r>
              <a:rPr sz="1100" spc="2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управления </a:t>
            </a:r>
            <a:r>
              <a:rPr sz="1100" spc="-30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охраной</a:t>
            </a:r>
            <a:r>
              <a:rPr sz="1100" spc="-1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труда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СУОТ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4457701" y="649224"/>
            <a:ext cx="3671411" cy="449580"/>
            <a:chOff x="5943600" y="865632"/>
            <a:chExt cx="4895215" cy="599440"/>
          </a:xfrm>
        </p:grpSpPr>
        <p:sp>
          <p:nvSpPr>
            <p:cNvPr id="35" name="object 35"/>
            <p:cNvSpPr/>
            <p:nvPr/>
          </p:nvSpPr>
          <p:spPr>
            <a:xfrm>
              <a:off x="5951220" y="873252"/>
              <a:ext cx="4879975" cy="584200"/>
            </a:xfrm>
            <a:custGeom>
              <a:avLst/>
              <a:gdLst/>
              <a:ahLst/>
              <a:cxnLst/>
              <a:rect l="l" t="t" r="r" b="b"/>
              <a:pathLst>
                <a:path w="4879975" h="584200">
                  <a:moveTo>
                    <a:pt x="4782565" y="0"/>
                  </a:moveTo>
                  <a:lnTo>
                    <a:pt x="97281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2"/>
                  </a:lnTo>
                  <a:lnTo>
                    <a:pt x="0" y="486410"/>
                  </a:lnTo>
                  <a:lnTo>
                    <a:pt x="7645" y="524273"/>
                  </a:lnTo>
                  <a:lnTo>
                    <a:pt x="28495" y="555196"/>
                  </a:lnTo>
                  <a:lnTo>
                    <a:pt x="59418" y="576046"/>
                  </a:lnTo>
                  <a:lnTo>
                    <a:pt x="97281" y="583692"/>
                  </a:lnTo>
                  <a:lnTo>
                    <a:pt x="4782565" y="583692"/>
                  </a:lnTo>
                  <a:lnTo>
                    <a:pt x="4820429" y="576046"/>
                  </a:lnTo>
                  <a:lnTo>
                    <a:pt x="4851352" y="555196"/>
                  </a:lnTo>
                  <a:lnTo>
                    <a:pt x="4872202" y="524273"/>
                  </a:lnTo>
                  <a:lnTo>
                    <a:pt x="4879848" y="486410"/>
                  </a:lnTo>
                  <a:lnTo>
                    <a:pt x="4879848" y="97282"/>
                  </a:lnTo>
                  <a:lnTo>
                    <a:pt x="4872202" y="59418"/>
                  </a:lnTo>
                  <a:lnTo>
                    <a:pt x="4851352" y="28495"/>
                  </a:lnTo>
                  <a:lnTo>
                    <a:pt x="4820429" y="7645"/>
                  </a:lnTo>
                  <a:lnTo>
                    <a:pt x="4782565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951220" y="873252"/>
              <a:ext cx="4879975" cy="584200"/>
            </a:xfrm>
            <a:custGeom>
              <a:avLst/>
              <a:gdLst/>
              <a:ahLst/>
              <a:cxnLst/>
              <a:rect l="l" t="t" r="r" b="b"/>
              <a:pathLst>
                <a:path w="4879975" h="584200">
                  <a:moveTo>
                    <a:pt x="0" y="97282"/>
                  </a:moveTo>
                  <a:lnTo>
                    <a:pt x="7645" y="59418"/>
                  </a:lnTo>
                  <a:lnTo>
                    <a:pt x="28495" y="28495"/>
                  </a:lnTo>
                  <a:lnTo>
                    <a:pt x="59418" y="7645"/>
                  </a:lnTo>
                  <a:lnTo>
                    <a:pt x="97281" y="0"/>
                  </a:lnTo>
                  <a:lnTo>
                    <a:pt x="4782565" y="0"/>
                  </a:lnTo>
                  <a:lnTo>
                    <a:pt x="4820429" y="7645"/>
                  </a:lnTo>
                  <a:lnTo>
                    <a:pt x="4851352" y="28495"/>
                  </a:lnTo>
                  <a:lnTo>
                    <a:pt x="4872202" y="59418"/>
                  </a:lnTo>
                  <a:lnTo>
                    <a:pt x="4879848" y="97282"/>
                  </a:lnTo>
                  <a:lnTo>
                    <a:pt x="4879848" y="486410"/>
                  </a:lnTo>
                  <a:lnTo>
                    <a:pt x="4872202" y="524273"/>
                  </a:lnTo>
                  <a:lnTo>
                    <a:pt x="4851352" y="555196"/>
                  </a:lnTo>
                  <a:lnTo>
                    <a:pt x="4820429" y="576046"/>
                  </a:lnTo>
                  <a:lnTo>
                    <a:pt x="4782565" y="583692"/>
                  </a:lnTo>
                  <a:lnTo>
                    <a:pt x="97281" y="583692"/>
                  </a:lnTo>
                  <a:lnTo>
                    <a:pt x="59418" y="576046"/>
                  </a:lnTo>
                  <a:lnTo>
                    <a:pt x="28495" y="555196"/>
                  </a:lnTo>
                  <a:lnTo>
                    <a:pt x="7645" y="524273"/>
                  </a:lnTo>
                  <a:lnTo>
                    <a:pt x="0" y="486410"/>
                  </a:lnTo>
                  <a:lnTo>
                    <a:pt x="0" y="97282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4543996" y="714661"/>
            <a:ext cx="3499961" cy="357406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9525" marR="3810" indent="51435">
              <a:lnSpc>
                <a:spcPct val="105000"/>
              </a:lnSpc>
              <a:spcBef>
                <a:spcPts val="15"/>
              </a:spcBef>
              <a:tabLst>
                <a:tab pos="1025366" algn="l"/>
                <a:tab pos="2100263" algn="l"/>
                <a:tab pos="3413284" algn="l"/>
              </a:tabLst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Пров</a:t>
            </a:r>
            <a:r>
              <a:rPr sz="1100" spc="-11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де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ие	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об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я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затель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ы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х	п</a:t>
            </a:r>
            <a:r>
              <a:rPr sz="1100" spc="-11" dirty="0">
                <a:solidFill>
                  <a:srgbClr val="FFFFFF"/>
                </a:solidFill>
                <a:latin typeface="Trebuchet MS"/>
                <a:cs typeface="Trebuchet MS"/>
              </a:rPr>
              <a:t>ре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д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вари</a:t>
            </a:r>
            <a:r>
              <a:rPr sz="1100" spc="-11" dirty="0">
                <a:solidFill>
                  <a:srgbClr val="FFFFFF"/>
                </a:solidFill>
                <a:latin typeface="Trebuchet MS"/>
                <a:cs typeface="Trebuchet MS"/>
              </a:rPr>
              <a:t>т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ель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ы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х	и  периодических</a:t>
            </a:r>
            <a:r>
              <a:rPr sz="1100" spc="-26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медицинских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осмотров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193792" y="1148714"/>
            <a:ext cx="3570923" cy="641508"/>
            <a:chOff x="6925056" y="1531619"/>
            <a:chExt cx="4761230" cy="855344"/>
          </a:xfrm>
        </p:grpSpPr>
        <p:sp>
          <p:nvSpPr>
            <p:cNvPr id="39" name="object 39"/>
            <p:cNvSpPr/>
            <p:nvPr/>
          </p:nvSpPr>
          <p:spPr>
            <a:xfrm>
              <a:off x="6932676" y="1539239"/>
              <a:ext cx="4745990" cy="840105"/>
            </a:xfrm>
            <a:custGeom>
              <a:avLst/>
              <a:gdLst/>
              <a:ahLst/>
              <a:cxnLst/>
              <a:rect l="l" t="t" r="r" b="b"/>
              <a:pathLst>
                <a:path w="4745990" h="840105">
                  <a:moveTo>
                    <a:pt x="4605782" y="0"/>
                  </a:moveTo>
                  <a:lnTo>
                    <a:pt x="139953" y="0"/>
                  </a:lnTo>
                  <a:lnTo>
                    <a:pt x="95699" y="7130"/>
                  </a:lnTo>
                  <a:lnTo>
                    <a:pt x="57278" y="26989"/>
                  </a:lnTo>
                  <a:lnTo>
                    <a:pt x="26989" y="57278"/>
                  </a:lnTo>
                  <a:lnTo>
                    <a:pt x="7130" y="95699"/>
                  </a:lnTo>
                  <a:lnTo>
                    <a:pt x="0" y="139954"/>
                  </a:lnTo>
                  <a:lnTo>
                    <a:pt x="0" y="699770"/>
                  </a:lnTo>
                  <a:lnTo>
                    <a:pt x="7130" y="744024"/>
                  </a:lnTo>
                  <a:lnTo>
                    <a:pt x="26989" y="782445"/>
                  </a:lnTo>
                  <a:lnTo>
                    <a:pt x="57278" y="812734"/>
                  </a:lnTo>
                  <a:lnTo>
                    <a:pt x="95699" y="832593"/>
                  </a:lnTo>
                  <a:lnTo>
                    <a:pt x="139953" y="839724"/>
                  </a:lnTo>
                  <a:lnTo>
                    <a:pt x="4605782" y="839724"/>
                  </a:lnTo>
                  <a:lnTo>
                    <a:pt x="4650036" y="832593"/>
                  </a:lnTo>
                  <a:lnTo>
                    <a:pt x="4688457" y="812734"/>
                  </a:lnTo>
                  <a:lnTo>
                    <a:pt x="4718746" y="782445"/>
                  </a:lnTo>
                  <a:lnTo>
                    <a:pt x="4738605" y="744024"/>
                  </a:lnTo>
                  <a:lnTo>
                    <a:pt x="4745735" y="699770"/>
                  </a:lnTo>
                  <a:lnTo>
                    <a:pt x="4745735" y="139954"/>
                  </a:lnTo>
                  <a:lnTo>
                    <a:pt x="4738605" y="95699"/>
                  </a:lnTo>
                  <a:lnTo>
                    <a:pt x="4718746" y="57278"/>
                  </a:lnTo>
                  <a:lnTo>
                    <a:pt x="4688457" y="26989"/>
                  </a:lnTo>
                  <a:lnTo>
                    <a:pt x="4650036" y="7130"/>
                  </a:lnTo>
                  <a:lnTo>
                    <a:pt x="4605782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6932676" y="1539239"/>
              <a:ext cx="4745990" cy="840105"/>
            </a:xfrm>
            <a:custGeom>
              <a:avLst/>
              <a:gdLst/>
              <a:ahLst/>
              <a:cxnLst/>
              <a:rect l="l" t="t" r="r" b="b"/>
              <a:pathLst>
                <a:path w="4745990" h="840105">
                  <a:moveTo>
                    <a:pt x="0" y="139954"/>
                  </a:moveTo>
                  <a:lnTo>
                    <a:pt x="7130" y="95699"/>
                  </a:lnTo>
                  <a:lnTo>
                    <a:pt x="26989" y="57278"/>
                  </a:lnTo>
                  <a:lnTo>
                    <a:pt x="57278" y="26989"/>
                  </a:lnTo>
                  <a:lnTo>
                    <a:pt x="95699" y="7130"/>
                  </a:lnTo>
                  <a:lnTo>
                    <a:pt x="139953" y="0"/>
                  </a:lnTo>
                  <a:lnTo>
                    <a:pt x="4605782" y="0"/>
                  </a:lnTo>
                  <a:lnTo>
                    <a:pt x="4650036" y="7130"/>
                  </a:lnTo>
                  <a:lnTo>
                    <a:pt x="4688457" y="26989"/>
                  </a:lnTo>
                  <a:lnTo>
                    <a:pt x="4718746" y="57278"/>
                  </a:lnTo>
                  <a:lnTo>
                    <a:pt x="4738605" y="95699"/>
                  </a:lnTo>
                  <a:lnTo>
                    <a:pt x="4745735" y="139954"/>
                  </a:lnTo>
                  <a:lnTo>
                    <a:pt x="4745735" y="699770"/>
                  </a:lnTo>
                  <a:lnTo>
                    <a:pt x="4738605" y="744024"/>
                  </a:lnTo>
                  <a:lnTo>
                    <a:pt x="4718746" y="782445"/>
                  </a:lnTo>
                  <a:lnTo>
                    <a:pt x="4688457" y="812734"/>
                  </a:lnTo>
                  <a:lnTo>
                    <a:pt x="4650036" y="832593"/>
                  </a:lnTo>
                  <a:lnTo>
                    <a:pt x="4605782" y="839724"/>
                  </a:lnTo>
                  <a:lnTo>
                    <a:pt x="139953" y="839724"/>
                  </a:lnTo>
                  <a:lnTo>
                    <a:pt x="95699" y="832593"/>
                  </a:lnTo>
                  <a:lnTo>
                    <a:pt x="57278" y="812734"/>
                  </a:lnTo>
                  <a:lnTo>
                    <a:pt x="26989" y="782445"/>
                  </a:lnTo>
                  <a:lnTo>
                    <a:pt x="7130" y="744024"/>
                  </a:lnTo>
                  <a:lnTo>
                    <a:pt x="0" y="699770"/>
                  </a:lnTo>
                  <a:lnTo>
                    <a:pt x="0" y="139954"/>
                  </a:lnTo>
                  <a:close/>
                </a:path>
              </a:pathLst>
            </a:custGeom>
            <a:ln w="15239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5290566" y="1182434"/>
            <a:ext cx="3380423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Информирование</a:t>
            </a:r>
            <a:r>
              <a:rPr sz="900" spc="13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работников</a:t>
            </a:r>
            <a:r>
              <a:rPr sz="900" spc="13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об</a:t>
            </a:r>
            <a:r>
              <a:rPr sz="900" spc="12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условиях</a:t>
            </a:r>
            <a:r>
              <a:rPr sz="900" spc="13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900" spc="1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охране</a:t>
            </a:r>
            <a:r>
              <a:rPr sz="900" spc="1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труда</a:t>
            </a:r>
            <a:r>
              <a:rPr sz="900" spc="12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8" dirty="0">
                <a:solidFill>
                  <a:srgbClr val="FFFFFF"/>
                </a:solidFill>
                <a:latin typeface="Trebuchet MS"/>
                <a:cs typeface="Trebuchet MS"/>
              </a:rPr>
              <a:t>на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290566" y="1319784"/>
            <a:ext cx="1774508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  <a:tabLst>
                <a:tab pos="621983" algn="l"/>
                <a:tab pos="1213009" algn="l"/>
                <a:tab pos="1456373" algn="l"/>
              </a:tabLst>
            </a:pP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бочих	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ме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т</a:t>
            </a:r>
            <a:r>
              <a:rPr sz="900" spc="-8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х,	о	рис</a:t>
            </a:r>
            <a:r>
              <a:rPr sz="900" spc="4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290566" y="1319783"/>
            <a:ext cx="3378994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1938338">
              <a:spcBef>
                <a:spcPts val="75"/>
              </a:spcBef>
              <a:tabLst>
                <a:tab pos="1076801" algn="l"/>
                <a:tab pos="1729740" algn="l"/>
                <a:tab pos="1916906" algn="l"/>
                <a:tab pos="2831783" algn="l"/>
              </a:tabLst>
            </a:pP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пов</a:t>
            </a:r>
            <a:r>
              <a:rPr sz="900" spc="-8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еж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д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ни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я	</a:t>
            </a:r>
            <a:r>
              <a:rPr sz="900" spc="-176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зд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оровь</a:t>
            </a:r>
            <a:r>
              <a:rPr sz="900" spc="4" dirty="0">
                <a:solidFill>
                  <a:srgbClr val="FFFFFF"/>
                </a:solidFill>
                <a:latin typeface="Trebuchet MS"/>
                <a:cs typeface="Trebuchet MS"/>
              </a:rPr>
              <a:t>я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,  </a:t>
            </a:r>
            <a:r>
              <a:rPr sz="900" spc="-8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ре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д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ста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в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л</a:t>
            </a:r>
            <a:r>
              <a:rPr sz="900" spc="4" dirty="0">
                <a:solidFill>
                  <a:srgbClr val="FFFFFF"/>
                </a:solidFill>
                <a:latin typeface="Trebuchet MS"/>
                <a:cs typeface="Trebuchet MS"/>
              </a:rPr>
              <a:t>я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м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ых	</a:t>
            </a:r>
            <a:r>
              <a:rPr sz="900" spc="4" dirty="0">
                <a:solidFill>
                  <a:srgbClr val="FFFFFF"/>
                </a:solidFill>
                <a:latin typeface="Trebuchet MS"/>
                <a:cs typeface="Trebuchet MS"/>
              </a:rPr>
              <a:t>г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антия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х	и	ко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мп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ц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ия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х,	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r>
              <a:rPr sz="900" spc="4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900" spc="-4" dirty="0">
                <a:solidFill>
                  <a:srgbClr val="FFFFFF"/>
                </a:solidFill>
                <a:latin typeface="Trebuchet MS"/>
                <a:cs typeface="Trebuchet MS"/>
              </a:rPr>
              <a:t>д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r>
              <a:rPr sz="900" spc="4" dirty="0">
                <a:solidFill>
                  <a:srgbClr val="FFFFFF"/>
                </a:solidFill>
                <a:latin typeface="Trebuchet MS"/>
                <a:cs typeface="Trebuchet MS"/>
              </a:rPr>
              <a:t>т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в</a:t>
            </a:r>
            <a:r>
              <a:rPr sz="900" spc="4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х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290567" y="1594104"/>
            <a:ext cx="1330166" cy="34817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индивидуальной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защиты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4929235" y="2800494"/>
            <a:ext cx="4100036" cy="408146"/>
            <a:chOff x="6044184" y="3607308"/>
            <a:chExt cx="5466715" cy="544195"/>
          </a:xfrm>
        </p:grpSpPr>
        <p:sp>
          <p:nvSpPr>
            <p:cNvPr id="46" name="object 46"/>
            <p:cNvSpPr/>
            <p:nvPr/>
          </p:nvSpPr>
          <p:spPr>
            <a:xfrm>
              <a:off x="6051804" y="3614928"/>
              <a:ext cx="5451475" cy="528955"/>
            </a:xfrm>
            <a:custGeom>
              <a:avLst/>
              <a:gdLst/>
              <a:ahLst/>
              <a:cxnLst/>
              <a:rect l="l" t="t" r="r" b="b"/>
              <a:pathLst>
                <a:path w="5451475" h="528954">
                  <a:moveTo>
                    <a:pt x="5363210" y="0"/>
                  </a:moveTo>
                  <a:lnTo>
                    <a:pt x="88137" y="0"/>
                  </a:lnTo>
                  <a:lnTo>
                    <a:pt x="53846" y="6931"/>
                  </a:lnTo>
                  <a:lnTo>
                    <a:pt x="25828" y="25828"/>
                  </a:lnTo>
                  <a:lnTo>
                    <a:pt x="6931" y="53846"/>
                  </a:lnTo>
                  <a:lnTo>
                    <a:pt x="0" y="88138"/>
                  </a:lnTo>
                  <a:lnTo>
                    <a:pt x="0" y="440690"/>
                  </a:lnTo>
                  <a:lnTo>
                    <a:pt x="6931" y="474981"/>
                  </a:lnTo>
                  <a:lnTo>
                    <a:pt x="25828" y="502999"/>
                  </a:lnTo>
                  <a:lnTo>
                    <a:pt x="53846" y="521896"/>
                  </a:lnTo>
                  <a:lnTo>
                    <a:pt x="88137" y="528828"/>
                  </a:lnTo>
                  <a:lnTo>
                    <a:pt x="5363210" y="528828"/>
                  </a:lnTo>
                  <a:lnTo>
                    <a:pt x="5397501" y="521896"/>
                  </a:lnTo>
                  <a:lnTo>
                    <a:pt x="5425519" y="502999"/>
                  </a:lnTo>
                  <a:lnTo>
                    <a:pt x="5444416" y="474981"/>
                  </a:lnTo>
                  <a:lnTo>
                    <a:pt x="5451348" y="440690"/>
                  </a:lnTo>
                  <a:lnTo>
                    <a:pt x="5451348" y="88138"/>
                  </a:lnTo>
                  <a:lnTo>
                    <a:pt x="5444416" y="53846"/>
                  </a:lnTo>
                  <a:lnTo>
                    <a:pt x="5425519" y="25828"/>
                  </a:lnTo>
                  <a:lnTo>
                    <a:pt x="5397501" y="6931"/>
                  </a:lnTo>
                  <a:lnTo>
                    <a:pt x="5363210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 sz="1000"/>
            </a:p>
          </p:txBody>
        </p:sp>
        <p:sp>
          <p:nvSpPr>
            <p:cNvPr id="47" name="object 47"/>
            <p:cNvSpPr/>
            <p:nvPr/>
          </p:nvSpPr>
          <p:spPr>
            <a:xfrm>
              <a:off x="6051804" y="3614928"/>
              <a:ext cx="5451475" cy="528955"/>
            </a:xfrm>
            <a:custGeom>
              <a:avLst/>
              <a:gdLst/>
              <a:ahLst/>
              <a:cxnLst/>
              <a:rect l="l" t="t" r="r" b="b"/>
              <a:pathLst>
                <a:path w="5451475" h="528954">
                  <a:moveTo>
                    <a:pt x="0" y="88138"/>
                  </a:moveTo>
                  <a:lnTo>
                    <a:pt x="6931" y="53846"/>
                  </a:lnTo>
                  <a:lnTo>
                    <a:pt x="25828" y="25828"/>
                  </a:lnTo>
                  <a:lnTo>
                    <a:pt x="53846" y="6931"/>
                  </a:lnTo>
                  <a:lnTo>
                    <a:pt x="88137" y="0"/>
                  </a:lnTo>
                  <a:lnTo>
                    <a:pt x="5363210" y="0"/>
                  </a:lnTo>
                  <a:lnTo>
                    <a:pt x="5397501" y="6931"/>
                  </a:lnTo>
                  <a:lnTo>
                    <a:pt x="5425519" y="25828"/>
                  </a:lnTo>
                  <a:lnTo>
                    <a:pt x="5444416" y="53846"/>
                  </a:lnTo>
                  <a:lnTo>
                    <a:pt x="5451348" y="88138"/>
                  </a:lnTo>
                  <a:lnTo>
                    <a:pt x="5451348" y="440690"/>
                  </a:lnTo>
                  <a:lnTo>
                    <a:pt x="5444416" y="474981"/>
                  </a:lnTo>
                  <a:lnTo>
                    <a:pt x="5425519" y="502999"/>
                  </a:lnTo>
                  <a:lnTo>
                    <a:pt x="5397501" y="521896"/>
                  </a:lnTo>
                  <a:lnTo>
                    <a:pt x="5363210" y="528828"/>
                  </a:lnTo>
                  <a:lnTo>
                    <a:pt x="88137" y="528828"/>
                  </a:lnTo>
                  <a:lnTo>
                    <a:pt x="53846" y="521896"/>
                  </a:lnTo>
                  <a:lnTo>
                    <a:pt x="25828" y="502999"/>
                  </a:lnTo>
                  <a:lnTo>
                    <a:pt x="6931" y="474981"/>
                  </a:lnTo>
                  <a:lnTo>
                    <a:pt x="0" y="440690"/>
                  </a:lnTo>
                  <a:lnTo>
                    <a:pt x="0" y="88138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 sz="1000"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5072066" y="2928940"/>
            <a:ext cx="3931920" cy="1788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Санитарно-бытовое</a:t>
            </a:r>
            <a:r>
              <a:rPr sz="1100" spc="7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100" spc="8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медицинское</a:t>
            </a:r>
            <a:r>
              <a:rPr sz="1100" spc="7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обеспечение</a:t>
            </a:r>
            <a:endParaRPr sz="1100" dirty="0">
              <a:latin typeface="Trebuchet MS"/>
              <a:cs typeface="Trebuchet MS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5461254" y="3256407"/>
            <a:ext cx="3625691" cy="506730"/>
            <a:chOff x="7281671" y="4341876"/>
            <a:chExt cx="4834255" cy="675640"/>
          </a:xfrm>
        </p:grpSpPr>
        <p:sp>
          <p:nvSpPr>
            <p:cNvPr id="50" name="object 50"/>
            <p:cNvSpPr/>
            <p:nvPr/>
          </p:nvSpPr>
          <p:spPr>
            <a:xfrm>
              <a:off x="7289291" y="4349496"/>
              <a:ext cx="4819015" cy="660400"/>
            </a:xfrm>
            <a:custGeom>
              <a:avLst/>
              <a:gdLst/>
              <a:ahLst/>
              <a:cxnLst/>
              <a:rect l="l" t="t" r="r" b="b"/>
              <a:pathLst>
                <a:path w="4819015" h="660400">
                  <a:moveTo>
                    <a:pt x="4708906" y="0"/>
                  </a:moveTo>
                  <a:lnTo>
                    <a:pt x="109981" y="0"/>
                  </a:lnTo>
                  <a:lnTo>
                    <a:pt x="67186" y="8647"/>
                  </a:lnTo>
                  <a:lnTo>
                    <a:pt x="32226" y="32226"/>
                  </a:lnTo>
                  <a:lnTo>
                    <a:pt x="8647" y="67186"/>
                  </a:lnTo>
                  <a:lnTo>
                    <a:pt x="0" y="109981"/>
                  </a:lnTo>
                  <a:lnTo>
                    <a:pt x="0" y="549909"/>
                  </a:lnTo>
                  <a:lnTo>
                    <a:pt x="8647" y="592705"/>
                  </a:lnTo>
                  <a:lnTo>
                    <a:pt x="32226" y="627665"/>
                  </a:lnTo>
                  <a:lnTo>
                    <a:pt x="67186" y="651244"/>
                  </a:lnTo>
                  <a:lnTo>
                    <a:pt x="109981" y="659891"/>
                  </a:lnTo>
                  <a:lnTo>
                    <a:pt x="4708906" y="659891"/>
                  </a:lnTo>
                  <a:lnTo>
                    <a:pt x="4751701" y="651244"/>
                  </a:lnTo>
                  <a:lnTo>
                    <a:pt x="4786661" y="627665"/>
                  </a:lnTo>
                  <a:lnTo>
                    <a:pt x="4810240" y="592705"/>
                  </a:lnTo>
                  <a:lnTo>
                    <a:pt x="4818887" y="549909"/>
                  </a:lnTo>
                  <a:lnTo>
                    <a:pt x="4818887" y="109981"/>
                  </a:lnTo>
                  <a:lnTo>
                    <a:pt x="4810240" y="67186"/>
                  </a:lnTo>
                  <a:lnTo>
                    <a:pt x="4786661" y="32226"/>
                  </a:lnTo>
                  <a:lnTo>
                    <a:pt x="4751701" y="8647"/>
                  </a:lnTo>
                  <a:lnTo>
                    <a:pt x="4708906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 sz="1100"/>
            </a:p>
          </p:txBody>
        </p:sp>
        <p:sp>
          <p:nvSpPr>
            <p:cNvPr id="51" name="object 51"/>
            <p:cNvSpPr/>
            <p:nvPr/>
          </p:nvSpPr>
          <p:spPr>
            <a:xfrm>
              <a:off x="7289291" y="4349496"/>
              <a:ext cx="4819015" cy="660400"/>
            </a:xfrm>
            <a:custGeom>
              <a:avLst/>
              <a:gdLst/>
              <a:ahLst/>
              <a:cxnLst/>
              <a:rect l="l" t="t" r="r" b="b"/>
              <a:pathLst>
                <a:path w="4819015" h="660400">
                  <a:moveTo>
                    <a:pt x="0" y="109981"/>
                  </a:moveTo>
                  <a:lnTo>
                    <a:pt x="8647" y="67186"/>
                  </a:lnTo>
                  <a:lnTo>
                    <a:pt x="32226" y="32226"/>
                  </a:lnTo>
                  <a:lnTo>
                    <a:pt x="67186" y="8647"/>
                  </a:lnTo>
                  <a:lnTo>
                    <a:pt x="109981" y="0"/>
                  </a:lnTo>
                  <a:lnTo>
                    <a:pt x="4708906" y="0"/>
                  </a:lnTo>
                  <a:lnTo>
                    <a:pt x="4751701" y="8647"/>
                  </a:lnTo>
                  <a:lnTo>
                    <a:pt x="4786661" y="32226"/>
                  </a:lnTo>
                  <a:lnTo>
                    <a:pt x="4810240" y="67186"/>
                  </a:lnTo>
                  <a:lnTo>
                    <a:pt x="4818887" y="109981"/>
                  </a:lnTo>
                  <a:lnTo>
                    <a:pt x="4818887" y="549909"/>
                  </a:lnTo>
                  <a:lnTo>
                    <a:pt x="4810240" y="592705"/>
                  </a:lnTo>
                  <a:lnTo>
                    <a:pt x="4786661" y="627665"/>
                  </a:lnTo>
                  <a:lnTo>
                    <a:pt x="4751701" y="651244"/>
                  </a:lnTo>
                  <a:lnTo>
                    <a:pt x="4708906" y="659891"/>
                  </a:lnTo>
                  <a:lnTo>
                    <a:pt x="109981" y="659891"/>
                  </a:lnTo>
                  <a:lnTo>
                    <a:pt x="67186" y="651244"/>
                  </a:lnTo>
                  <a:lnTo>
                    <a:pt x="32226" y="627665"/>
                  </a:lnTo>
                  <a:lnTo>
                    <a:pt x="8647" y="592705"/>
                  </a:lnTo>
                  <a:lnTo>
                    <a:pt x="0" y="549909"/>
                  </a:lnTo>
                  <a:lnTo>
                    <a:pt x="0" y="109981"/>
                  </a:lnTo>
                  <a:close/>
                </a:path>
              </a:pathLst>
            </a:custGeom>
            <a:ln w="15239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 sz="1100"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5551361" y="3321368"/>
            <a:ext cx="3447574" cy="34035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9525" marR="3810" indent="51435">
              <a:lnSpc>
                <a:spcPct val="101899"/>
              </a:lnSpc>
              <a:spcBef>
                <a:spcPts val="45"/>
              </a:spcBef>
              <a:tabLst>
                <a:tab pos="1095375" algn="l"/>
                <a:tab pos="1427798" algn="l"/>
                <a:tab pos="2605088" algn="l"/>
                <a:tab pos="3350895" algn="l"/>
              </a:tabLst>
            </a:pP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Ра</a:t>
            </a:r>
            <a:r>
              <a:rPr sz="1100" spc="-11" dirty="0">
                <a:solidFill>
                  <a:srgbClr val="FFFFFF"/>
                </a:solidFill>
                <a:latin typeface="Trebuchet MS"/>
                <a:cs typeface="Trebuchet MS"/>
              </a:rPr>
              <a:t>з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ра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ботка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	у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твержд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ен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ие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правил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и  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инструкций</a:t>
            </a:r>
            <a:r>
              <a:rPr sz="1100" spc="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по</a:t>
            </a:r>
            <a:r>
              <a:rPr sz="1100" spc="1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охране</a:t>
            </a:r>
            <a:r>
              <a:rPr sz="1100" spc="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труда</a:t>
            </a:r>
            <a:r>
              <a:rPr sz="1100" spc="26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для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работников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41148" y="4089653"/>
            <a:ext cx="3775710" cy="508635"/>
            <a:chOff x="54864" y="5452871"/>
            <a:chExt cx="5034280" cy="678180"/>
          </a:xfrm>
        </p:grpSpPr>
        <p:sp>
          <p:nvSpPr>
            <p:cNvPr id="54" name="object 54"/>
            <p:cNvSpPr/>
            <p:nvPr/>
          </p:nvSpPr>
          <p:spPr>
            <a:xfrm>
              <a:off x="62484" y="5460491"/>
              <a:ext cx="5019040" cy="662940"/>
            </a:xfrm>
            <a:custGeom>
              <a:avLst/>
              <a:gdLst/>
              <a:ahLst/>
              <a:cxnLst/>
              <a:rect l="l" t="t" r="r" b="b"/>
              <a:pathLst>
                <a:path w="5019040" h="662939">
                  <a:moveTo>
                    <a:pt x="4908042" y="0"/>
                  </a:moveTo>
                  <a:lnTo>
                    <a:pt x="110489" y="0"/>
                  </a:lnTo>
                  <a:lnTo>
                    <a:pt x="67482" y="8691"/>
                  </a:lnTo>
                  <a:lnTo>
                    <a:pt x="32362" y="32385"/>
                  </a:lnTo>
                  <a:lnTo>
                    <a:pt x="8682" y="67508"/>
                  </a:lnTo>
                  <a:lnTo>
                    <a:pt x="0" y="110490"/>
                  </a:lnTo>
                  <a:lnTo>
                    <a:pt x="0" y="552450"/>
                  </a:lnTo>
                  <a:lnTo>
                    <a:pt x="8682" y="595458"/>
                  </a:lnTo>
                  <a:lnTo>
                    <a:pt x="32362" y="630578"/>
                  </a:lnTo>
                  <a:lnTo>
                    <a:pt x="67482" y="654257"/>
                  </a:lnTo>
                  <a:lnTo>
                    <a:pt x="110489" y="662940"/>
                  </a:lnTo>
                  <a:lnTo>
                    <a:pt x="4908042" y="662940"/>
                  </a:lnTo>
                  <a:lnTo>
                    <a:pt x="4951023" y="654257"/>
                  </a:lnTo>
                  <a:lnTo>
                    <a:pt x="4986147" y="630578"/>
                  </a:lnTo>
                  <a:lnTo>
                    <a:pt x="5009840" y="595458"/>
                  </a:lnTo>
                  <a:lnTo>
                    <a:pt x="5018532" y="552450"/>
                  </a:lnTo>
                  <a:lnTo>
                    <a:pt x="5018532" y="110490"/>
                  </a:lnTo>
                  <a:lnTo>
                    <a:pt x="5009840" y="67508"/>
                  </a:lnTo>
                  <a:lnTo>
                    <a:pt x="4986146" y="32385"/>
                  </a:lnTo>
                  <a:lnTo>
                    <a:pt x="4951023" y="8691"/>
                  </a:lnTo>
                  <a:lnTo>
                    <a:pt x="4908042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62484" y="5460491"/>
              <a:ext cx="5019040" cy="662940"/>
            </a:xfrm>
            <a:custGeom>
              <a:avLst/>
              <a:gdLst/>
              <a:ahLst/>
              <a:cxnLst/>
              <a:rect l="l" t="t" r="r" b="b"/>
              <a:pathLst>
                <a:path w="5019040" h="662939">
                  <a:moveTo>
                    <a:pt x="0" y="110490"/>
                  </a:moveTo>
                  <a:lnTo>
                    <a:pt x="8682" y="67508"/>
                  </a:lnTo>
                  <a:lnTo>
                    <a:pt x="32362" y="32385"/>
                  </a:lnTo>
                  <a:lnTo>
                    <a:pt x="67482" y="8691"/>
                  </a:lnTo>
                  <a:lnTo>
                    <a:pt x="110489" y="0"/>
                  </a:lnTo>
                  <a:lnTo>
                    <a:pt x="4908042" y="0"/>
                  </a:lnTo>
                  <a:lnTo>
                    <a:pt x="4951023" y="8691"/>
                  </a:lnTo>
                  <a:lnTo>
                    <a:pt x="4986146" y="32385"/>
                  </a:lnTo>
                  <a:lnTo>
                    <a:pt x="5009840" y="67508"/>
                  </a:lnTo>
                  <a:lnTo>
                    <a:pt x="5018532" y="110490"/>
                  </a:lnTo>
                  <a:lnTo>
                    <a:pt x="5018532" y="552450"/>
                  </a:lnTo>
                  <a:lnTo>
                    <a:pt x="5009840" y="595458"/>
                  </a:lnTo>
                  <a:lnTo>
                    <a:pt x="4986147" y="630578"/>
                  </a:lnTo>
                  <a:lnTo>
                    <a:pt x="4951023" y="654257"/>
                  </a:lnTo>
                  <a:lnTo>
                    <a:pt x="4908042" y="662940"/>
                  </a:lnTo>
                  <a:lnTo>
                    <a:pt x="110489" y="662940"/>
                  </a:lnTo>
                  <a:lnTo>
                    <a:pt x="67482" y="654257"/>
                  </a:lnTo>
                  <a:lnTo>
                    <a:pt x="32362" y="630578"/>
                  </a:lnTo>
                  <a:lnTo>
                    <a:pt x="8682" y="595458"/>
                  </a:lnTo>
                  <a:lnTo>
                    <a:pt x="0" y="552450"/>
                  </a:lnTo>
                  <a:lnTo>
                    <a:pt x="0" y="110490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181813" y="4125392"/>
            <a:ext cx="3546634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Ознакомление</a:t>
            </a:r>
            <a:r>
              <a:rPr sz="1200" spc="26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работников</a:t>
            </a:r>
            <a:r>
              <a:rPr sz="1200" spc="25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r>
              <a:rPr sz="1200" spc="266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требованиями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30378" y="4331132"/>
            <a:ext cx="1093470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охраны</a:t>
            </a:r>
            <a:r>
              <a:rPr sz="1200" spc="-56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труда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41148" y="2305430"/>
            <a:ext cx="3696653" cy="417195"/>
            <a:chOff x="54864" y="3073907"/>
            <a:chExt cx="4928870" cy="556260"/>
          </a:xfrm>
        </p:grpSpPr>
        <p:sp>
          <p:nvSpPr>
            <p:cNvPr id="59" name="object 59"/>
            <p:cNvSpPr/>
            <p:nvPr/>
          </p:nvSpPr>
          <p:spPr>
            <a:xfrm>
              <a:off x="62484" y="3081527"/>
              <a:ext cx="4913630" cy="541020"/>
            </a:xfrm>
            <a:custGeom>
              <a:avLst/>
              <a:gdLst/>
              <a:ahLst/>
              <a:cxnLst/>
              <a:rect l="l" t="t" r="r" b="b"/>
              <a:pathLst>
                <a:path w="4913630" h="541020">
                  <a:moveTo>
                    <a:pt x="4823206" y="0"/>
                  </a:moveTo>
                  <a:lnTo>
                    <a:pt x="90170" y="0"/>
                  </a:lnTo>
                  <a:lnTo>
                    <a:pt x="55071" y="7088"/>
                  </a:lnTo>
                  <a:lnTo>
                    <a:pt x="26410" y="26416"/>
                  </a:lnTo>
                  <a:lnTo>
                    <a:pt x="7086" y="55078"/>
                  </a:lnTo>
                  <a:lnTo>
                    <a:pt x="0" y="90170"/>
                  </a:lnTo>
                  <a:lnTo>
                    <a:pt x="0" y="450850"/>
                  </a:lnTo>
                  <a:lnTo>
                    <a:pt x="7086" y="485941"/>
                  </a:lnTo>
                  <a:lnTo>
                    <a:pt x="26410" y="514604"/>
                  </a:lnTo>
                  <a:lnTo>
                    <a:pt x="55071" y="533931"/>
                  </a:lnTo>
                  <a:lnTo>
                    <a:pt x="90170" y="541020"/>
                  </a:lnTo>
                  <a:lnTo>
                    <a:pt x="4823206" y="541020"/>
                  </a:lnTo>
                  <a:lnTo>
                    <a:pt x="4858297" y="533931"/>
                  </a:lnTo>
                  <a:lnTo>
                    <a:pt x="4886959" y="514603"/>
                  </a:lnTo>
                  <a:lnTo>
                    <a:pt x="4906287" y="485941"/>
                  </a:lnTo>
                  <a:lnTo>
                    <a:pt x="4913376" y="450850"/>
                  </a:lnTo>
                  <a:lnTo>
                    <a:pt x="4913376" y="90170"/>
                  </a:lnTo>
                  <a:lnTo>
                    <a:pt x="4906287" y="55078"/>
                  </a:lnTo>
                  <a:lnTo>
                    <a:pt x="4886959" y="26416"/>
                  </a:lnTo>
                  <a:lnTo>
                    <a:pt x="4858297" y="7088"/>
                  </a:lnTo>
                  <a:lnTo>
                    <a:pt x="4823206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62484" y="3081527"/>
              <a:ext cx="4913630" cy="541020"/>
            </a:xfrm>
            <a:custGeom>
              <a:avLst/>
              <a:gdLst/>
              <a:ahLst/>
              <a:cxnLst/>
              <a:rect l="l" t="t" r="r" b="b"/>
              <a:pathLst>
                <a:path w="4913630" h="541020">
                  <a:moveTo>
                    <a:pt x="0" y="90170"/>
                  </a:moveTo>
                  <a:lnTo>
                    <a:pt x="7086" y="55078"/>
                  </a:lnTo>
                  <a:lnTo>
                    <a:pt x="26410" y="26416"/>
                  </a:lnTo>
                  <a:lnTo>
                    <a:pt x="55071" y="7088"/>
                  </a:lnTo>
                  <a:lnTo>
                    <a:pt x="90170" y="0"/>
                  </a:lnTo>
                  <a:lnTo>
                    <a:pt x="4823206" y="0"/>
                  </a:lnTo>
                  <a:lnTo>
                    <a:pt x="4858297" y="7088"/>
                  </a:lnTo>
                  <a:lnTo>
                    <a:pt x="4886959" y="26416"/>
                  </a:lnTo>
                  <a:lnTo>
                    <a:pt x="4906287" y="55078"/>
                  </a:lnTo>
                  <a:lnTo>
                    <a:pt x="4913376" y="90170"/>
                  </a:lnTo>
                  <a:lnTo>
                    <a:pt x="4913376" y="450850"/>
                  </a:lnTo>
                  <a:lnTo>
                    <a:pt x="4906287" y="485941"/>
                  </a:lnTo>
                  <a:lnTo>
                    <a:pt x="4886959" y="514603"/>
                  </a:lnTo>
                  <a:lnTo>
                    <a:pt x="4858297" y="533931"/>
                  </a:lnTo>
                  <a:lnTo>
                    <a:pt x="4823206" y="541020"/>
                  </a:lnTo>
                  <a:lnTo>
                    <a:pt x="90170" y="541020"/>
                  </a:lnTo>
                  <a:lnTo>
                    <a:pt x="55071" y="533931"/>
                  </a:lnTo>
                  <a:lnTo>
                    <a:pt x="26410" y="514604"/>
                  </a:lnTo>
                  <a:lnTo>
                    <a:pt x="7086" y="485941"/>
                  </a:lnTo>
                  <a:lnTo>
                    <a:pt x="0" y="450850"/>
                  </a:lnTo>
                  <a:lnTo>
                    <a:pt x="0" y="90170"/>
                  </a:lnTo>
                  <a:close/>
                </a:path>
              </a:pathLst>
            </a:custGeom>
            <a:ln w="15239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125806" y="2294572"/>
            <a:ext cx="3527108" cy="3789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51435">
              <a:spcBef>
                <a:spcPts val="75"/>
              </a:spcBef>
              <a:tabLst>
                <a:tab pos="924878" algn="l"/>
                <a:tab pos="1959769" algn="l"/>
                <a:tab pos="2294573" algn="l"/>
                <a:tab pos="2695575" algn="l"/>
                <a:tab pos="3431858" algn="l"/>
              </a:tabLst>
            </a:pP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в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а	</a:t>
            </a:r>
            <a:r>
              <a:rPr sz="1200" spc="-11" dirty="0">
                <a:solidFill>
                  <a:srgbClr val="FFFFFF"/>
                </a:solidFill>
                <a:latin typeface="Trebuchet MS"/>
                <a:cs typeface="Trebuchet MS"/>
              </a:rPr>
              <a:t>т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еб</a:t>
            </a:r>
            <a:r>
              <a:rPr sz="1200" spc="4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ван</a:t>
            </a:r>
            <a:r>
              <a:rPr sz="1200" spc="-11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й	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Т	п</a:t>
            </a:r>
            <a:r>
              <a:rPr sz="1200" spc="4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и	р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1200" spc="-8" dirty="0">
                <a:solidFill>
                  <a:srgbClr val="FFFFFF"/>
                </a:solidFill>
                <a:latin typeface="Trebuchet MS"/>
                <a:cs typeface="Trebuchet MS"/>
              </a:rPr>
              <a:t>б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та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х	с 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сосудами</a:t>
            </a:r>
            <a:r>
              <a:rPr sz="1200" spc="-1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работающими</a:t>
            </a:r>
            <a:r>
              <a:rPr sz="1200" spc="-3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FFFFFF"/>
                </a:solidFill>
                <a:latin typeface="Trebuchet MS"/>
                <a:cs typeface="Trebuchet MS"/>
              </a:rPr>
              <a:t>под</a:t>
            </a:r>
            <a:r>
              <a:rPr sz="1200" spc="-1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Trebuchet MS"/>
                <a:cs typeface="Trebuchet MS"/>
              </a:rPr>
              <a:t>давлением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105156" y="3583305"/>
            <a:ext cx="3711416" cy="377190"/>
            <a:chOff x="140207" y="4777740"/>
            <a:chExt cx="4948555" cy="502920"/>
          </a:xfrm>
        </p:grpSpPr>
        <p:sp>
          <p:nvSpPr>
            <p:cNvPr id="63" name="object 63"/>
            <p:cNvSpPr/>
            <p:nvPr/>
          </p:nvSpPr>
          <p:spPr>
            <a:xfrm>
              <a:off x="147827" y="4785360"/>
              <a:ext cx="4933315" cy="487680"/>
            </a:xfrm>
            <a:custGeom>
              <a:avLst/>
              <a:gdLst/>
              <a:ahLst/>
              <a:cxnLst/>
              <a:rect l="l" t="t" r="r" b="b"/>
              <a:pathLst>
                <a:path w="4933315" h="487679">
                  <a:moveTo>
                    <a:pt x="4851908" y="0"/>
                  </a:moveTo>
                  <a:lnTo>
                    <a:pt x="81279" y="0"/>
                  </a:lnTo>
                  <a:lnTo>
                    <a:pt x="49640" y="6395"/>
                  </a:lnTo>
                  <a:lnTo>
                    <a:pt x="23804" y="23828"/>
                  </a:lnTo>
                  <a:lnTo>
                    <a:pt x="6386" y="49666"/>
                  </a:lnTo>
                  <a:lnTo>
                    <a:pt x="0" y="81279"/>
                  </a:lnTo>
                  <a:lnTo>
                    <a:pt x="0" y="406400"/>
                  </a:lnTo>
                  <a:lnTo>
                    <a:pt x="6386" y="438013"/>
                  </a:lnTo>
                  <a:lnTo>
                    <a:pt x="23804" y="463851"/>
                  </a:lnTo>
                  <a:lnTo>
                    <a:pt x="49640" y="481284"/>
                  </a:lnTo>
                  <a:lnTo>
                    <a:pt x="81279" y="487679"/>
                  </a:lnTo>
                  <a:lnTo>
                    <a:pt x="4851908" y="487679"/>
                  </a:lnTo>
                  <a:lnTo>
                    <a:pt x="4883521" y="481284"/>
                  </a:lnTo>
                  <a:lnTo>
                    <a:pt x="4909359" y="463851"/>
                  </a:lnTo>
                  <a:lnTo>
                    <a:pt x="4926792" y="438013"/>
                  </a:lnTo>
                  <a:lnTo>
                    <a:pt x="4933188" y="406400"/>
                  </a:lnTo>
                  <a:lnTo>
                    <a:pt x="4933188" y="81279"/>
                  </a:lnTo>
                  <a:lnTo>
                    <a:pt x="4926792" y="49666"/>
                  </a:lnTo>
                  <a:lnTo>
                    <a:pt x="4909359" y="23828"/>
                  </a:lnTo>
                  <a:lnTo>
                    <a:pt x="4883521" y="6395"/>
                  </a:lnTo>
                  <a:lnTo>
                    <a:pt x="4851908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47827" y="4785360"/>
              <a:ext cx="4933315" cy="487680"/>
            </a:xfrm>
            <a:custGeom>
              <a:avLst/>
              <a:gdLst/>
              <a:ahLst/>
              <a:cxnLst/>
              <a:rect l="l" t="t" r="r" b="b"/>
              <a:pathLst>
                <a:path w="4933315" h="487679">
                  <a:moveTo>
                    <a:pt x="0" y="81279"/>
                  </a:moveTo>
                  <a:lnTo>
                    <a:pt x="6386" y="49666"/>
                  </a:lnTo>
                  <a:lnTo>
                    <a:pt x="23804" y="23828"/>
                  </a:lnTo>
                  <a:lnTo>
                    <a:pt x="49640" y="6395"/>
                  </a:lnTo>
                  <a:lnTo>
                    <a:pt x="81279" y="0"/>
                  </a:lnTo>
                  <a:lnTo>
                    <a:pt x="4851908" y="0"/>
                  </a:lnTo>
                  <a:lnTo>
                    <a:pt x="4883521" y="6395"/>
                  </a:lnTo>
                  <a:lnTo>
                    <a:pt x="4909359" y="23828"/>
                  </a:lnTo>
                  <a:lnTo>
                    <a:pt x="4926792" y="49666"/>
                  </a:lnTo>
                  <a:lnTo>
                    <a:pt x="4933188" y="81279"/>
                  </a:lnTo>
                  <a:lnTo>
                    <a:pt x="4933188" y="406400"/>
                  </a:lnTo>
                  <a:lnTo>
                    <a:pt x="4926792" y="438013"/>
                  </a:lnTo>
                  <a:lnTo>
                    <a:pt x="4909359" y="463851"/>
                  </a:lnTo>
                  <a:lnTo>
                    <a:pt x="4883521" y="481284"/>
                  </a:lnTo>
                  <a:lnTo>
                    <a:pt x="4851908" y="487679"/>
                  </a:lnTo>
                  <a:lnTo>
                    <a:pt x="81279" y="487679"/>
                  </a:lnTo>
                  <a:lnTo>
                    <a:pt x="49640" y="481284"/>
                  </a:lnTo>
                  <a:lnTo>
                    <a:pt x="23804" y="463851"/>
                  </a:lnTo>
                  <a:lnTo>
                    <a:pt x="6386" y="438013"/>
                  </a:lnTo>
                  <a:lnTo>
                    <a:pt x="0" y="406400"/>
                  </a:lnTo>
                  <a:lnTo>
                    <a:pt x="0" y="81279"/>
                  </a:lnTo>
                  <a:close/>
                </a:path>
              </a:pathLst>
            </a:custGeom>
            <a:ln w="15240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87756" y="3613309"/>
            <a:ext cx="3546158" cy="357406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9525" marR="3810" indent="51435">
              <a:lnSpc>
                <a:spcPct val="105000"/>
              </a:lnSpc>
              <a:spcBef>
                <a:spcPts val="15"/>
              </a:spcBef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Проверка</a:t>
            </a:r>
            <a:r>
              <a:rPr sz="1100" spc="7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требований</a:t>
            </a:r>
            <a:r>
              <a:rPr sz="1100" spc="86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ОТ</a:t>
            </a:r>
            <a:r>
              <a:rPr sz="1100" spc="7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при</a:t>
            </a:r>
            <a:r>
              <a:rPr sz="1100" spc="8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эксплуатации,</a:t>
            </a:r>
            <a:r>
              <a:rPr sz="1100" spc="8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перевозке </a:t>
            </a:r>
            <a:r>
              <a:rPr sz="1100" spc="-30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 хранению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газовых</a:t>
            </a:r>
            <a:r>
              <a:rPr sz="1100" spc="-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баллонов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3897630" y="4309109"/>
            <a:ext cx="4696778" cy="641508"/>
            <a:chOff x="5196840" y="5745479"/>
            <a:chExt cx="4761230" cy="855344"/>
          </a:xfrm>
        </p:grpSpPr>
        <p:sp>
          <p:nvSpPr>
            <p:cNvPr id="67" name="object 67"/>
            <p:cNvSpPr/>
            <p:nvPr/>
          </p:nvSpPr>
          <p:spPr>
            <a:xfrm>
              <a:off x="5204460" y="5753099"/>
              <a:ext cx="4745990" cy="840105"/>
            </a:xfrm>
            <a:custGeom>
              <a:avLst/>
              <a:gdLst/>
              <a:ahLst/>
              <a:cxnLst/>
              <a:rect l="l" t="t" r="r" b="b"/>
              <a:pathLst>
                <a:path w="4745990" h="840104">
                  <a:moveTo>
                    <a:pt x="4605782" y="0"/>
                  </a:moveTo>
                  <a:lnTo>
                    <a:pt x="139953" y="0"/>
                  </a:lnTo>
                  <a:lnTo>
                    <a:pt x="95699" y="7135"/>
                  </a:lnTo>
                  <a:lnTo>
                    <a:pt x="57278" y="27003"/>
                  </a:lnTo>
                  <a:lnTo>
                    <a:pt x="26989" y="57299"/>
                  </a:lnTo>
                  <a:lnTo>
                    <a:pt x="7130" y="95718"/>
                  </a:lnTo>
                  <a:lnTo>
                    <a:pt x="0" y="139953"/>
                  </a:lnTo>
                  <a:lnTo>
                    <a:pt x="0" y="699770"/>
                  </a:lnTo>
                  <a:lnTo>
                    <a:pt x="7130" y="744005"/>
                  </a:lnTo>
                  <a:lnTo>
                    <a:pt x="26989" y="782424"/>
                  </a:lnTo>
                  <a:lnTo>
                    <a:pt x="57278" y="812720"/>
                  </a:lnTo>
                  <a:lnTo>
                    <a:pt x="95699" y="832588"/>
                  </a:lnTo>
                  <a:lnTo>
                    <a:pt x="139953" y="839724"/>
                  </a:lnTo>
                  <a:lnTo>
                    <a:pt x="4605782" y="839724"/>
                  </a:lnTo>
                  <a:lnTo>
                    <a:pt x="4650036" y="832588"/>
                  </a:lnTo>
                  <a:lnTo>
                    <a:pt x="4688457" y="812720"/>
                  </a:lnTo>
                  <a:lnTo>
                    <a:pt x="4718746" y="782424"/>
                  </a:lnTo>
                  <a:lnTo>
                    <a:pt x="4738605" y="744005"/>
                  </a:lnTo>
                  <a:lnTo>
                    <a:pt x="4745736" y="699770"/>
                  </a:lnTo>
                  <a:lnTo>
                    <a:pt x="4745736" y="139953"/>
                  </a:lnTo>
                  <a:lnTo>
                    <a:pt x="4738605" y="95718"/>
                  </a:lnTo>
                  <a:lnTo>
                    <a:pt x="4718746" y="57299"/>
                  </a:lnTo>
                  <a:lnTo>
                    <a:pt x="4688457" y="27003"/>
                  </a:lnTo>
                  <a:lnTo>
                    <a:pt x="4650036" y="7135"/>
                  </a:lnTo>
                  <a:lnTo>
                    <a:pt x="4605782" y="0"/>
                  </a:lnTo>
                  <a:close/>
                </a:path>
              </a:pathLst>
            </a:custGeom>
            <a:solidFill>
              <a:srgbClr val="5ECC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5204460" y="5753099"/>
              <a:ext cx="4745990" cy="840105"/>
            </a:xfrm>
            <a:custGeom>
              <a:avLst/>
              <a:gdLst/>
              <a:ahLst/>
              <a:cxnLst/>
              <a:rect l="l" t="t" r="r" b="b"/>
              <a:pathLst>
                <a:path w="4745990" h="840104">
                  <a:moveTo>
                    <a:pt x="0" y="139953"/>
                  </a:moveTo>
                  <a:lnTo>
                    <a:pt x="7130" y="95718"/>
                  </a:lnTo>
                  <a:lnTo>
                    <a:pt x="26989" y="57299"/>
                  </a:lnTo>
                  <a:lnTo>
                    <a:pt x="57278" y="27003"/>
                  </a:lnTo>
                  <a:lnTo>
                    <a:pt x="95699" y="7135"/>
                  </a:lnTo>
                  <a:lnTo>
                    <a:pt x="139953" y="0"/>
                  </a:lnTo>
                  <a:lnTo>
                    <a:pt x="4605782" y="0"/>
                  </a:lnTo>
                  <a:lnTo>
                    <a:pt x="4650036" y="7135"/>
                  </a:lnTo>
                  <a:lnTo>
                    <a:pt x="4688457" y="27003"/>
                  </a:lnTo>
                  <a:lnTo>
                    <a:pt x="4718746" y="57299"/>
                  </a:lnTo>
                  <a:lnTo>
                    <a:pt x="4738605" y="95718"/>
                  </a:lnTo>
                  <a:lnTo>
                    <a:pt x="4745736" y="139953"/>
                  </a:lnTo>
                  <a:lnTo>
                    <a:pt x="4745736" y="699770"/>
                  </a:lnTo>
                  <a:lnTo>
                    <a:pt x="4738605" y="744005"/>
                  </a:lnTo>
                  <a:lnTo>
                    <a:pt x="4718746" y="782424"/>
                  </a:lnTo>
                  <a:lnTo>
                    <a:pt x="4688457" y="812720"/>
                  </a:lnTo>
                  <a:lnTo>
                    <a:pt x="4650036" y="832588"/>
                  </a:lnTo>
                  <a:lnTo>
                    <a:pt x="4605782" y="839724"/>
                  </a:lnTo>
                  <a:lnTo>
                    <a:pt x="139953" y="839724"/>
                  </a:lnTo>
                  <a:lnTo>
                    <a:pt x="95699" y="832588"/>
                  </a:lnTo>
                  <a:lnTo>
                    <a:pt x="57278" y="812720"/>
                  </a:lnTo>
                  <a:lnTo>
                    <a:pt x="26989" y="782424"/>
                  </a:lnTo>
                  <a:lnTo>
                    <a:pt x="7130" y="744005"/>
                  </a:lnTo>
                  <a:lnTo>
                    <a:pt x="0" y="699770"/>
                  </a:lnTo>
                  <a:lnTo>
                    <a:pt x="0" y="139953"/>
                  </a:lnTo>
                  <a:close/>
                </a:path>
              </a:pathLst>
            </a:custGeom>
            <a:ln w="15239">
              <a:solidFill>
                <a:srgbClr val="2167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9" name="object 69"/>
          <p:cNvSpPr txBox="1"/>
          <p:nvPr/>
        </p:nvSpPr>
        <p:spPr>
          <a:xfrm>
            <a:off x="3993927" y="4412056"/>
            <a:ext cx="4235674" cy="51744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>
              <a:spcBef>
                <a:spcPts val="75"/>
              </a:spcBef>
            </a:pP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Соблюдение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требований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 по</a:t>
            </a:r>
            <a:r>
              <a:rPr sz="1100" spc="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предотвращению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аварийных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ситуаций, сохранению жизни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и здоровья работников, в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т.ч.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Оказанию</a:t>
            </a:r>
            <a:r>
              <a:rPr sz="1100" spc="1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FFFFFF"/>
                </a:solidFill>
                <a:latin typeface="Trebuchet MS"/>
                <a:cs typeface="Trebuchet MS"/>
              </a:rPr>
              <a:t>первой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помощи</a:t>
            </a:r>
            <a:r>
              <a:rPr sz="1100" spc="-1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100" spc="-4" dirty="0">
                <a:solidFill>
                  <a:srgbClr val="FFFFFF"/>
                </a:solidFill>
                <a:latin typeface="Trebuchet MS"/>
                <a:cs typeface="Trebuchet MS"/>
              </a:rPr>
              <a:t>пострадавшим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920436" y="4835556"/>
            <a:ext cx="2103120" cy="257175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6F15528-21DE-4FAA-801E-634DDDAF4B2B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74" name="Прямоугольник 73"/>
          <p:cNvSpPr/>
          <p:nvPr/>
        </p:nvSpPr>
        <p:spPr>
          <a:xfrm>
            <a:off x="5214942" y="228599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60484">
              <a:tabLst>
                <a:tab pos="1422083" algn="l"/>
                <a:tab pos="2157413" algn="l"/>
              </a:tabLst>
            </a:pPr>
            <a:r>
              <a:rPr lang="ru-RU" sz="1200" spc="-4" dirty="0" smtClean="0">
                <a:solidFill>
                  <a:srgbClr val="FFFFFF"/>
                </a:solidFill>
                <a:latin typeface="Trebuchet MS"/>
                <a:cs typeface="Trebuchet MS"/>
              </a:rPr>
              <a:t>Приобретение,	выдача	</a:t>
            </a:r>
            <a:r>
              <a:rPr lang="ru-RU" sz="1200" dirty="0" smtClean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endParaRPr lang="ru-RU" sz="1200" dirty="0" smtClean="0">
              <a:latin typeface="Trebuchet MS"/>
              <a:cs typeface="Trebuchet MS"/>
            </a:endParaRPr>
          </a:p>
          <a:p>
            <a:pPr marL="9525">
              <a:spcBef>
                <a:spcPts val="4"/>
              </a:spcBef>
            </a:pPr>
            <a:r>
              <a:rPr lang="ru-RU" sz="1200" dirty="0" smtClean="0">
                <a:solidFill>
                  <a:srgbClr val="FFFFFF"/>
                </a:solidFill>
                <a:latin typeface="Trebuchet MS"/>
                <a:cs typeface="Trebuchet MS"/>
              </a:rPr>
              <a:t>СИЗ</a:t>
            </a:r>
            <a:endParaRPr lang="ru-RU" sz="12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0100" y="228600"/>
            <a:ext cx="7465695" cy="748762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2400" dirty="0"/>
              <a:t>Содержание</a:t>
            </a:r>
            <a:r>
              <a:rPr sz="2400" spc="-19" dirty="0"/>
              <a:t> </a:t>
            </a:r>
            <a:r>
              <a:rPr sz="2400" dirty="0"/>
              <a:t>и</a:t>
            </a:r>
            <a:r>
              <a:rPr sz="2400" spc="-4" dirty="0"/>
              <a:t> структура</a:t>
            </a:r>
            <a:r>
              <a:rPr sz="2400" spc="8" dirty="0"/>
              <a:t> </a:t>
            </a:r>
            <a:r>
              <a:rPr sz="2400" dirty="0"/>
              <a:t>коллективного</a:t>
            </a:r>
            <a:r>
              <a:rPr sz="2400" spc="-19" dirty="0"/>
              <a:t> </a:t>
            </a:r>
            <a:r>
              <a:rPr sz="2400" dirty="0"/>
              <a:t>договора</a:t>
            </a:r>
          </a:p>
          <a:p>
            <a:pPr marL="90964">
              <a:spcBef>
                <a:spcPts val="4"/>
              </a:spcBef>
            </a:pPr>
            <a:r>
              <a:rPr sz="2400" i="1" spc="-4" dirty="0">
                <a:latin typeface="Trebuchet MS"/>
                <a:cs typeface="Trebuchet MS"/>
              </a:rPr>
              <a:t>(ст.41</a:t>
            </a:r>
            <a:r>
              <a:rPr sz="2400" i="1" spc="-30" dirty="0">
                <a:latin typeface="Trebuchet MS"/>
                <a:cs typeface="Trebuchet MS"/>
              </a:rPr>
              <a:t> </a:t>
            </a:r>
            <a:r>
              <a:rPr sz="2400" i="1" dirty="0">
                <a:latin typeface="Trebuchet MS"/>
                <a:cs typeface="Trebuchet MS"/>
              </a:rPr>
              <a:t>ТК</a:t>
            </a:r>
            <a:r>
              <a:rPr sz="2400" i="1" spc="-30" dirty="0">
                <a:latin typeface="Trebuchet MS"/>
                <a:cs typeface="Trebuchet MS"/>
              </a:rPr>
              <a:t> </a:t>
            </a:r>
            <a:r>
              <a:rPr sz="2400" i="1" dirty="0">
                <a:latin typeface="Trebuchet MS"/>
                <a:cs typeface="Trebuchet MS"/>
              </a:rPr>
              <a:t>РФ)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86819" y="1085850"/>
            <a:ext cx="6844894" cy="374397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46685" indent="-137160">
              <a:spcBef>
                <a:spcPts val="7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8" dirty="0">
                <a:latin typeface="Trebuchet MS"/>
                <a:cs typeface="Trebuchet MS"/>
              </a:rPr>
              <a:t>общие</a:t>
            </a:r>
            <a:r>
              <a:rPr sz="1400" spc="-23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положения;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оплата</a:t>
            </a:r>
            <a:r>
              <a:rPr sz="1400" spc="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труда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(формы,</a:t>
            </a:r>
            <a:r>
              <a:rPr sz="1400" spc="-19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системы,</a:t>
            </a:r>
            <a:r>
              <a:rPr sz="1400" spc="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размеры,</a:t>
            </a:r>
            <a:r>
              <a:rPr sz="1400" spc="-8" dirty="0">
                <a:latin typeface="Trebuchet MS"/>
                <a:cs typeface="Trebuchet MS"/>
              </a:rPr>
              <a:t> индексация);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Выплата</a:t>
            </a:r>
            <a:r>
              <a:rPr sz="1400" spc="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пособий</a:t>
            </a:r>
            <a:r>
              <a:rPr sz="1400" dirty="0">
                <a:latin typeface="Trebuchet MS"/>
                <a:cs typeface="Trebuchet MS"/>
              </a:rPr>
              <a:t> и </a:t>
            </a:r>
            <a:r>
              <a:rPr sz="1400" spc="-8" dirty="0">
                <a:latin typeface="Trebuchet MS"/>
                <a:cs typeface="Trebuchet MS"/>
              </a:rPr>
              <a:t>компенсаций;</a:t>
            </a:r>
            <a:endParaRPr sz="1400" dirty="0">
              <a:latin typeface="Trebuchet MS"/>
              <a:cs typeface="Trebuchet MS"/>
            </a:endParaRPr>
          </a:p>
          <a:p>
            <a:pPr marL="146209" marR="957739" indent="-137160">
              <a:lnSpc>
                <a:spcPts val="1080"/>
              </a:lnSpc>
              <a:spcBef>
                <a:spcPts val="484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Рабочее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время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время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отдыха,</a:t>
            </a:r>
            <a:r>
              <a:rPr sz="1400" spc="-19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включая</a:t>
            </a:r>
            <a:r>
              <a:rPr sz="1400" spc="11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вопросы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предоставления</a:t>
            </a:r>
            <a:r>
              <a:rPr sz="1400" spc="23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 </a:t>
            </a:r>
            <a:r>
              <a:rPr sz="1400" spc="-330" dirty="0">
                <a:latin typeface="Trebuchet MS"/>
                <a:cs typeface="Trebuchet MS"/>
              </a:rPr>
              <a:t> </a:t>
            </a:r>
            <a:endParaRPr lang="ru-RU" sz="1400" spc="-330" dirty="0">
              <a:latin typeface="Trebuchet MS"/>
              <a:cs typeface="Trebuchet MS"/>
            </a:endParaRPr>
          </a:p>
          <a:p>
            <a:pPr marL="9049" marR="957739">
              <a:lnSpc>
                <a:spcPts val="1080"/>
              </a:lnSpc>
              <a:spcBef>
                <a:spcPts val="484"/>
              </a:spcBef>
              <a:buSzPct val="130000"/>
              <a:tabLst>
                <a:tab pos="146685" algn="l"/>
              </a:tabLst>
            </a:pPr>
            <a:r>
              <a:rPr sz="1400" spc="-4" dirty="0" err="1">
                <a:latin typeface="Trebuchet MS"/>
                <a:cs typeface="Trebuchet MS"/>
              </a:rPr>
              <a:t>продолжительности</a:t>
            </a:r>
            <a:r>
              <a:rPr sz="1400" spc="11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отпусков;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36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Улучшение</a:t>
            </a:r>
            <a:r>
              <a:rPr sz="1400" spc="19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условий</a:t>
            </a:r>
            <a:r>
              <a:rPr sz="1400" spc="23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охрана труда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работников,</a:t>
            </a:r>
            <a:r>
              <a:rPr sz="1400" spc="-19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в</a:t>
            </a:r>
            <a:r>
              <a:rPr sz="1400" spc="-4" dirty="0">
                <a:latin typeface="Trebuchet MS"/>
                <a:cs typeface="Trebuchet MS"/>
              </a:rPr>
              <a:t> том</a:t>
            </a:r>
            <a:r>
              <a:rPr sz="1400" spc="-8" dirty="0">
                <a:latin typeface="Trebuchet MS"/>
                <a:cs typeface="Trebuchet MS"/>
              </a:rPr>
              <a:t> числе</a:t>
            </a:r>
            <a:r>
              <a:rPr sz="1400" spc="23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женщин</a:t>
            </a:r>
            <a:r>
              <a:rPr sz="1400" spc="11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молодежи;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Экологическая</a:t>
            </a:r>
            <a:r>
              <a:rPr sz="1400" spc="23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безопасность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11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охрана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здоровья</a:t>
            </a:r>
            <a:r>
              <a:rPr sz="1400" spc="-1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работников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на</a:t>
            </a:r>
            <a:r>
              <a:rPr sz="1400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производстве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Гарантии</a:t>
            </a:r>
            <a:r>
              <a:rPr sz="1400" spc="338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льготы работникам,</a:t>
            </a:r>
            <a:r>
              <a:rPr sz="1400" dirty="0">
                <a:latin typeface="Trebuchet MS"/>
                <a:cs typeface="Trebuchet MS"/>
              </a:rPr>
              <a:t> </a:t>
            </a:r>
            <a:r>
              <a:rPr sz="1400" spc="-8" dirty="0">
                <a:latin typeface="Trebuchet MS"/>
                <a:cs typeface="Trebuchet MS"/>
              </a:rPr>
              <a:t>совмещающим</a:t>
            </a:r>
            <a:r>
              <a:rPr sz="1400" spc="3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работу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с</a:t>
            </a:r>
            <a:r>
              <a:rPr sz="1400" spc="-4" dirty="0">
                <a:latin typeface="Trebuchet MS"/>
                <a:cs typeface="Trebuchet MS"/>
              </a:rPr>
              <a:t> обучением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Оздоровление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отдых</a:t>
            </a:r>
            <a:r>
              <a:rPr sz="1400" spc="-26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работников</a:t>
            </a:r>
            <a:r>
              <a:rPr sz="1400" spc="-11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 </a:t>
            </a:r>
            <a:r>
              <a:rPr sz="1400" spc="-4" dirty="0">
                <a:latin typeface="Trebuchet MS"/>
                <a:cs typeface="Trebuchet MS"/>
              </a:rPr>
              <a:t>членов</a:t>
            </a:r>
            <a:r>
              <a:rPr sz="1400" spc="11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их</a:t>
            </a:r>
            <a:r>
              <a:rPr sz="1400" spc="-8" dirty="0">
                <a:latin typeface="Trebuchet MS"/>
                <a:cs typeface="Trebuchet MS"/>
              </a:rPr>
              <a:t> семей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Частичная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или</a:t>
            </a:r>
            <a:r>
              <a:rPr sz="1400" spc="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полная</a:t>
            </a:r>
            <a:r>
              <a:rPr sz="1400" spc="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оплата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питания</a:t>
            </a:r>
            <a:r>
              <a:rPr sz="1400" spc="1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работников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занятость</a:t>
            </a:r>
            <a:r>
              <a:rPr sz="1400" spc="-23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-1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повышение квалификации;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9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социальные</a:t>
            </a:r>
            <a:r>
              <a:rPr sz="1400" spc="-1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гарантии;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условия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для</a:t>
            </a:r>
            <a:r>
              <a:rPr sz="1400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деятельности</a:t>
            </a:r>
            <a:r>
              <a:rPr sz="1400" spc="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профсоюзной</a:t>
            </a:r>
            <a:r>
              <a:rPr sz="1400" spc="-1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организации;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spc="-4" dirty="0">
                <a:latin typeface="Trebuchet MS"/>
                <a:cs typeface="Trebuchet MS"/>
              </a:rPr>
              <a:t>Контроль,</a:t>
            </a:r>
            <a:r>
              <a:rPr sz="1400" spc="-8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порядок внесения</a:t>
            </a:r>
            <a:r>
              <a:rPr sz="1400" spc="23" dirty="0">
                <a:latin typeface="Trebuchet MS"/>
                <a:cs typeface="Trebuchet MS"/>
              </a:rPr>
              <a:t> </a:t>
            </a:r>
            <a:r>
              <a:rPr sz="1400" spc="-8" dirty="0">
                <a:latin typeface="Trebuchet MS"/>
                <a:cs typeface="Trebuchet MS"/>
              </a:rPr>
              <a:t>изменений</a:t>
            </a:r>
            <a:r>
              <a:rPr sz="1400" spc="19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и</a:t>
            </a:r>
            <a:r>
              <a:rPr sz="1400" spc="4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дополнений,</a:t>
            </a:r>
            <a:r>
              <a:rPr sz="1400" spc="19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ответственность</a:t>
            </a:r>
            <a:r>
              <a:rPr sz="1400" spc="-19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сторон;</a:t>
            </a:r>
            <a:endParaRPr sz="1400" dirty="0">
              <a:latin typeface="Trebuchet MS"/>
              <a:cs typeface="Trebuchet MS"/>
            </a:endParaRPr>
          </a:p>
          <a:p>
            <a:pPr marL="146685" indent="-137160">
              <a:spcBef>
                <a:spcPts val="225"/>
              </a:spcBef>
              <a:buSzPct val="130000"/>
              <a:buChar char="•"/>
              <a:tabLst>
                <a:tab pos="146685" algn="l"/>
              </a:tabLst>
            </a:pPr>
            <a:r>
              <a:rPr sz="1400" dirty="0">
                <a:latin typeface="Trebuchet MS"/>
                <a:cs typeface="Trebuchet MS"/>
              </a:rPr>
              <a:t>Отказ</a:t>
            </a:r>
            <a:r>
              <a:rPr sz="1400" spc="-1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от</a:t>
            </a:r>
            <a:r>
              <a:rPr sz="1400" spc="-23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забастовок,</a:t>
            </a:r>
            <a:r>
              <a:rPr sz="1400" spc="-23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при </a:t>
            </a:r>
            <a:r>
              <a:rPr sz="1400" spc="-4" dirty="0">
                <a:latin typeface="Trebuchet MS"/>
                <a:cs typeface="Trebuchet MS"/>
              </a:rPr>
              <a:t>выполнении</a:t>
            </a:r>
            <a:r>
              <a:rPr sz="1400" spc="15" dirty="0">
                <a:latin typeface="Trebuchet MS"/>
                <a:cs typeface="Trebuchet MS"/>
              </a:rPr>
              <a:t> </a:t>
            </a:r>
            <a:r>
              <a:rPr sz="1400" spc="-4" dirty="0">
                <a:latin typeface="Trebuchet MS"/>
                <a:cs typeface="Trebuchet MS"/>
              </a:rPr>
              <a:t>колдоговора.</a:t>
            </a:r>
            <a:endParaRPr sz="1400" dirty="0">
              <a:latin typeface="Trebuchet MS"/>
              <a:cs typeface="Trebuchet MS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>
            <a:clrChange>
              <a:clrFrom>
                <a:srgbClr val="FFFDFF"/>
              </a:clrFrom>
              <a:clrTo>
                <a:srgbClr val="FFFD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6350" y="2000251"/>
            <a:ext cx="1878425" cy="224215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16661" y="947548"/>
            <a:ext cx="7818119" cy="3276980"/>
            <a:chOff x="955547" y="1263396"/>
            <a:chExt cx="10424159" cy="4369307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9932" y="3133344"/>
              <a:ext cx="3130296" cy="207873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76843" y="3112007"/>
              <a:ext cx="3102863" cy="192481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89932" y="3180588"/>
              <a:ext cx="2586227" cy="19629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55547" y="5632703"/>
              <a:ext cx="8320405" cy="0"/>
            </a:xfrm>
            <a:custGeom>
              <a:avLst/>
              <a:gdLst/>
              <a:ahLst/>
              <a:cxnLst/>
              <a:rect l="l" t="t" r="r" b="b"/>
              <a:pathLst>
                <a:path w="8320405">
                  <a:moveTo>
                    <a:pt x="0" y="0"/>
                  </a:moveTo>
                  <a:lnTo>
                    <a:pt x="8320278" y="0"/>
                  </a:lnTo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1323" y="1280160"/>
              <a:ext cx="2074164" cy="51511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28850" y="1302638"/>
              <a:ext cx="2015744" cy="45681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63211" y="1263396"/>
              <a:ext cx="5935980" cy="53187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79848" y="1286383"/>
              <a:ext cx="5879592" cy="4730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21992" y="1991867"/>
              <a:ext cx="489204" cy="31089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245486" y="2020697"/>
              <a:ext cx="419734" cy="240665"/>
            </a:xfrm>
            <a:custGeom>
              <a:avLst/>
              <a:gdLst/>
              <a:ahLst/>
              <a:cxnLst/>
              <a:rect l="l" t="t" r="r" b="b"/>
              <a:pathLst>
                <a:path w="419735" h="240664">
                  <a:moveTo>
                    <a:pt x="361873" y="15112"/>
                  </a:moveTo>
                  <a:lnTo>
                    <a:pt x="297561" y="15112"/>
                  </a:lnTo>
                  <a:lnTo>
                    <a:pt x="307228" y="15918"/>
                  </a:lnTo>
                  <a:lnTo>
                    <a:pt x="315658" y="18319"/>
                  </a:lnTo>
                  <a:lnTo>
                    <a:pt x="338929" y="58727"/>
                  </a:lnTo>
                  <a:lnTo>
                    <a:pt x="339598" y="74422"/>
                  </a:lnTo>
                  <a:lnTo>
                    <a:pt x="339598" y="83312"/>
                  </a:lnTo>
                  <a:lnTo>
                    <a:pt x="312449" y="93575"/>
                  </a:lnTo>
                  <a:lnTo>
                    <a:pt x="289480" y="103028"/>
                  </a:lnTo>
                  <a:lnTo>
                    <a:pt x="244389" y="127057"/>
                  </a:lnTo>
                  <a:lnTo>
                    <a:pt x="217465" y="157563"/>
                  </a:lnTo>
                  <a:lnTo>
                    <a:pt x="213320" y="181101"/>
                  </a:lnTo>
                  <a:lnTo>
                    <a:pt x="214185" y="192462"/>
                  </a:lnTo>
                  <a:lnTo>
                    <a:pt x="236616" y="229377"/>
                  </a:lnTo>
                  <a:lnTo>
                    <a:pt x="267335" y="238378"/>
                  </a:lnTo>
                  <a:lnTo>
                    <a:pt x="274762" y="237997"/>
                  </a:lnTo>
                  <a:lnTo>
                    <a:pt x="311213" y="222329"/>
                  </a:lnTo>
                  <a:lnTo>
                    <a:pt x="328293" y="209676"/>
                  </a:lnTo>
                  <a:lnTo>
                    <a:pt x="290068" y="209676"/>
                  </a:lnTo>
                  <a:lnTo>
                    <a:pt x="283327" y="208938"/>
                  </a:lnTo>
                  <a:lnTo>
                    <a:pt x="255555" y="176845"/>
                  </a:lnTo>
                  <a:lnTo>
                    <a:pt x="254888" y="168275"/>
                  </a:lnTo>
                  <a:lnTo>
                    <a:pt x="255412" y="161367"/>
                  </a:lnTo>
                  <a:lnTo>
                    <a:pt x="282237" y="125005"/>
                  </a:lnTo>
                  <a:lnTo>
                    <a:pt x="322574" y="105308"/>
                  </a:lnTo>
                  <a:lnTo>
                    <a:pt x="339598" y="98425"/>
                  </a:lnTo>
                  <a:lnTo>
                    <a:pt x="380492" y="98425"/>
                  </a:lnTo>
                  <a:lnTo>
                    <a:pt x="380427" y="74422"/>
                  </a:lnTo>
                  <a:lnTo>
                    <a:pt x="376046" y="34289"/>
                  </a:lnTo>
                  <a:lnTo>
                    <a:pt x="367204" y="20081"/>
                  </a:lnTo>
                  <a:lnTo>
                    <a:pt x="361873" y="15112"/>
                  </a:lnTo>
                  <a:close/>
                </a:path>
                <a:path w="419735" h="240664">
                  <a:moveTo>
                    <a:pt x="383168" y="201040"/>
                  </a:moveTo>
                  <a:lnTo>
                    <a:pt x="339598" y="201040"/>
                  </a:lnTo>
                  <a:lnTo>
                    <a:pt x="340197" y="210419"/>
                  </a:lnTo>
                  <a:lnTo>
                    <a:pt x="358267" y="238125"/>
                  </a:lnTo>
                  <a:lnTo>
                    <a:pt x="366394" y="238125"/>
                  </a:lnTo>
                  <a:lnTo>
                    <a:pt x="379208" y="235813"/>
                  </a:lnTo>
                  <a:lnTo>
                    <a:pt x="392318" y="228869"/>
                  </a:lnTo>
                  <a:lnTo>
                    <a:pt x="405739" y="217283"/>
                  </a:lnTo>
                  <a:lnTo>
                    <a:pt x="414430" y="207010"/>
                  </a:lnTo>
                  <a:lnTo>
                    <a:pt x="389889" y="207010"/>
                  </a:lnTo>
                  <a:lnTo>
                    <a:pt x="387731" y="206120"/>
                  </a:lnTo>
                  <a:lnTo>
                    <a:pt x="383920" y="202818"/>
                  </a:lnTo>
                  <a:lnTo>
                    <a:pt x="383168" y="201040"/>
                  </a:lnTo>
                  <a:close/>
                </a:path>
                <a:path w="419735" h="240664">
                  <a:moveTo>
                    <a:pt x="380492" y="98425"/>
                  </a:moveTo>
                  <a:lnTo>
                    <a:pt x="339598" y="98425"/>
                  </a:lnTo>
                  <a:lnTo>
                    <a:pt x="339598" y="184912"/>
                  </a:lnTo>
                  <a:lnTo>
                    <a:pt x="325000" y="195746"/>
                  </a:lnTo>
                  <a:lnTo>
                    <a:pt x="311880" y="203485"/>
                  </a:lnTo>
                  <a:lnTo>
                    <a:pt x="300235" y="208129"/>
                  </a:lnTo>
                  <a:lnTo>
                    <a:pt x="290068" y="209676"/>
                  </a:lnTo>
                  <a:lnTo>
                    <a:pt x="328293" y="209676"/>
                  </a:lnTo>
                  <a:lnTo>
                    <a:pt x="339598" y="201040"/>
                  </a:lnTo>
                  <a:lnTo>
                    <a:pt x="383168" y="201040"/>
                  </a:lnTo>
                  <a:lnTo>
                    <a:pt x="382524" y="199516"/>
                  </a:lnTo>
                  <a:lnTo>
                    <a:pt x="381762" y="194690"/>
                  </a:lnTo>
                  <a:lnTo>
                    <a:pt x="381188" y="189480"/>
                  </a:lnTo>
                  <a:lnTo>
                    <a:pt x="380793" y="181101"/>
                  </a:lnTo>
                  <a:lnTo>
                    <a:pt x="380612" y="171938"/>
                  </a:lnTo>
                  <a:lnTo>
                    <a:pt x="380492" y="98425"/>
                  </a:lnTo>
                  <a:close/>
                </a:path>
                <a:path w="419735" h="240664">
                  <a:moveTo>
                    <a:pt x="419481" y="187070"/>
                  </a:moveTo>
                  <a:lnTo>
                    <a:pt x="395096" y="207010"/>
                  </a:lnTo>
                  <a:lnTo>
                    <a:pt x="414430" y="207010"/>
                  </a:lnTo>
                  <a:lnTo>
                    <a:pt x="419481" y="201040"/>
                  </a:lnTo>
                  <a:lnTo>
                    <a:pt x="419481" y="187070"/>
                  </a:lnTo>
                  <a:close/>
                </a:path>
                <a:path w="419735" h="240664">
                  <a:moveTo>
                    <a:pt x="304926" y="0"/>
                  </a:moveTo>
                  <a:lnTo>
                    <a:pt x="255742" y="10072"/>
                  </a:lnTo>
                  <a:lnTo>
                    <a:pt x="227361" y="36560"/>
                  </a:lnTo>
                  <a:lnTo>
                    <a:pt x="221869" y="57023"/>
                  </a:lnTo>
                  <a:lnTo>
                    <a:pt x="221869" y="64515"/>
                  </a:lnTo>
                  <a:lnTo>
                    <a:pt x="223900" y="70357"/>
                  </a:lnTo>
                  <a:lnTo>
                    <a:pt x="227711" y="74675"/>
                  </a:lnTo>
                  <a:lnTo>
                    <a:pt x="231648" y="78866"/>
                  </a:lnTo>
                  <a:lnTo>
                    <a:pt x="236600" y="81025"/>
                  </a:lnTo>
                  <a:lnTo>
                    <a:pt x="249046" y="81025"/>
                  </a:lnTo>
                  <a:lnTo>
                    <a:pt x="263370" y="45735"/>
                  </a:lnTo>
                  <a:lnTo>
                    <a:pt x="263394" y="35434"/>
                  </a:lnTo>
                  <a:lnTo>
                    <a:pt x="297561" y="15112"/>
                  </a:lnTo>
                  <a:lnTo>
                    <a:pt x="361873" y="15112"/>
                  </a:lnTo>
                  <a:lnTo>
                    <a:pt x="361313" y="14591"/>
                  </a:lnTo>
                  <a:lnTo>
                    <a:pt x="354456" y="10160"/>
                  </a:lnTo>
                  <a:lnTo>
                    <a:pt x="344146" y="5732"/>
                  </a:lnTo>
                  <a:lnTo>
                    <a:pt x="332454" y="2555"/>
                  </a:lnTo>
                  <a:lnTo>
                    <a:pt x="319381" y="640"/>
                  </a:lnTo>
                  <a:lnTo>
                    <a:pt x="304926" y="0"/>
                  </a:lnTo>
                  <a:close/>
                </a:path>
                <a:path w="419735" h="240664">
                  <a:moveTo>
                    <a:pt x="6350" y="191388"/>
                  </a:moveTo>
                  <a:lnTo>
                    <a:pt x="34361" y="225117"/>
                  </a:lnTo>
                  <a:lnTo>
                    <a:pt x="79623" y="240047"/>
                  </a:lnTo>
                  <a:lnTo>
                    <a:pt x="92837" y="240664"/>
                  </a:lnTo>
                  <a:lnTo>
                    <a:pt x="112438" y="239424"/>
                  </a:lnTo>
                  <a:lnTo>
                    <a:pt x="129539" y="235696"/>
                  </a:lnTo>
                  <a:lnTo>
                    <a:pt x="144164" y="229467"/>
                  </a:lnTo>
                  <a:lnTo>
                    <a:pt x="153507" y="222757"/>
                  </a:lnTo>
                  <a:lnTo>
                    <a:pt x="83438" y="222757"/>
                  </a:lnTo>
                  <a:lnTo>
                    <a:pt x="64982" y="220803"/>
                  </a:lnTo>
                  <a:lnTo>
                    <a:pt x="45989" y="214931"/>
                  </a:lnTo>
                  <a:lnTo>
                    <a:pt x="26449" y="205130"/>
                  </a:lnTo>
                  <a:lnTo>
                    <a:pt x="6350" y="191388"/>
                  </a:lnTo>
                  <a:close/>
                </a:path>
                <a:path w="419735" h="240664">
                  <a:moveTo>
                    <a:pt x="145661" y="14604"/>
                  </a:moveTo>
                  <a:lnTo>
                    <a:pt x="82168" y="14604"/>
                  </a:lnTo>
                  <a:lnTo>
                    <a:pt x="91291" y="15366"/>
                  </a:lnTo>
                  <a:lnTo>
                    <a:pt x="99425" y="17652"/>
                  </a:lnTo>
                  <a:lnTo>
                    <a:pt x="123616" y="47228"/>
                  </a:lnTo>
                  <a:lnTo>
                    <a:pt x="124332" y="54990"/>
                  </a:lnTo>
                  <a:lnTo>
                    <a:pt x="123497" y="64065"/>
                  </a:lnTo>
                  <a:lnTo>
                    <a:pt x="103082" y="96408"/>
                  </a:lnTo>
                  <a:lnTo>
                    <a:pt x="67310" y="105410"/>
                  </a:lnTo>
                  <a:lnTo>
                    <a:pt x="67310" y="119761"/>
                  </a:lnTo>
                  <a:lnTo>
                    <a:pt x="95220" y="124112"/>
                  </a:lnTo>
                  <a:lnTo>
                    <a:pt x="115141" y="134286"/>
                  </a:lnTo>
                  <a:lnTo>
                    <a:pt x="127085" y="150246"/>
                  </a:lnTo>
                  <a:lnTo>
                    <a:pt x="131063" y="171957"/>
                  </a:lnTo>
                  <a:lnTo>
                    <a:pt x="130228" y="182747"/>
                  </a:lnTo>
                  <a:lnTo>
                    <a:pt x="102377" y="219233"/>
                  </a:lnTo>
                  <a:lnTo>
                    <a:pt x="83438" y="222757"/>
                  </a:lnTo>
                  <a:lnTo>
                    <a:pt x="153507" y="222757"/>
                  </a:lnTo>
                  <a:lnTo>
                    <a:pt x="176696" y="187346"/>
                  </a:lnTo>
                  <a:lnTo>
                    <a:pt x="178054" y="174751"/>
                  </a:lnTo>
                  <a:lnTo>
                    <a:pt x="173815" y="152199"/>
                  </a:lnTo>
                  <a:lnTo>
                    <a:pt x="161099" y="134064"/>
                  </a:lnTo>
                  <a:lnTo>
                    <a:pt x="139906" y="120334"/>
                  </a:lnTo>
                  <a:lnTo>
                    <a:pt x="110236" y="110998"/>
                  </a:lnTo>
                  <a:lnTo>
                    <a:pt x="135719" y="101018"/>
                  </a:lnTo>
                  <a:lnTo>
                    <a:pt x="153892" y="88407"/>
                  </a:lnTo>
                  <a:lnTo>
                    <a:pt x="164778" y="73153"/>
                  </a:lnTo>
                  <a:lnTo>
                    <a:pt x="168401" y="55244"/>
                  </a:lnTo>
                  <a:lnTo>
                    <a:pt x="167042" y="43384"/>
                  </a:lnTo>
                  <a:lnTo>
                    <a:pt x="162956" y="32750"/>
                  </a:lnTo>
                  <a:lnTo>
                    <a:pt x="156132" y="23330"/>
                  </a:lnTo>
                  <a:lnTo>
                    <a:pt x="146557" y="15112"/>
                  </a:lnTo>
                  <a:lnTo>
                    <a:pt x="145661" y="14604"/>
                  </a:lnTo>
                  <a:close/>
                </a:path>
                <a:path w="419735" h="240664">
                  <a:moveTo>
                    <a:pt x="25273" y="6730"/>
                  </a:moveTo>
                  <a:lnTo>
                    <a:pt x="14858" y="6730"/>
                  </a:lnTo>
                  <a:lnTo>
                    <a:pt x="14858" y="77850"/>
                  </a:lnTo>
                  <a:lnTo>
                    <a:pt x="23749" y="77850"/>
                  </a:lnTo>
                  <a:lnTo>
                    <a:pt x="32769" y="50180"/>
                  </a:lnTo>
                  <a:lnTo>
                    <a:pt x="45529" y="30416"/>
                  </a:lnTo>
                  <a:lnTo>
                    <a:pt x="62003" y="18557"/>
                  </a:lnTo>
                  <a:lnTo>
                    <a:pt x="82168" y="14604"/>
                  </a:lnTo>
                  <a:lnTo>
                    <a:pt x="145661" y="14604"/>
                  </a:lnTo>
                  <a:lnTo>
                    <a:pt x="138710" y="10667"/>
                  </a:lnTo>
                  <a:lnTo>
                    <a:pt x="31495" y="10667"/>
                  </a:lnTo>
                  <a:lnTo>
                    <a:pt x="28193" y="9398"/>
                  </a:lnTo>
                  <a:lnTo>
                    <a:pt x="25273" y="6730"/>
                  </a:lnTo>
                  <a:close/>
                </a:path>
                <a:path w="419735" h="240664">
                  <a:moveTo>
                    <a:pt x="91820" y="0"/>
                  </a:moveTo>
                  <a:lnTo>
                    <a:pt x="53467" y="6730"/>
                  </a:lnTo>
                  <a:lnTo>
                    <a:pt x="44068" y="9398"/>
                  </a:lnTo>
                  <a:lnTo>
                    <a:pt x="37973" y="10667"/>
                  </a:lnTo>
                  <a:lnTo>
                    <a:pt x="138710" y="10667"/>
                  </a:lnTo>
                  <a:lnTo>
                    <a:pt x="134915" y="8518"/>
                  </a:lnTo>
                  <a:lnTo>
                    <a:pt x="121904" y="3794"/>
                  </a:lnTo>
                  <a:lnTo>
                    <a:pt x="107535" y="950"/>
                  </a:lnTo>
                  <a:lnTo>
                    <a:pt x="91820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52623" y="2014601"/>
              <a:ext cx="218439" cy="25057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39391" y="2014601"/>
              <a:ext cx="190245" cy="25285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66060" y="1872995"/>
              <a:ext cx="7530084" cy="5334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83332" y="1895982"/>
              <a:ext cx="7472680" cy="474091"/>
            </a:xfrm>
            <a:prstGeom prst="rect">
              <a:avLst/>
            </a:prstGeom>
          </p:spPr>
        </p:pic>
      </p:grpSp>
      <p:sp>
        <p:nvSpPr>
          <p:cNvPr id="6" name="Номер слайда 5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31323" y="114301"/>
            <a:ext cx="5480209" cy="87139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953">
              <a:spcBef>
                <a:spcPts val="75"/>
              </a:spcBef>
            </a:pP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Сформирован </a:t>
            </a:r>
            <a:r>
              <a:rPr sz="1400" spc="-8" dirty="0">
                <a:solidFill>
                  <a:srgbClr val="0D79C9"/>
                </a:solidFill>
                <a:latin typeface="Calibri"/>
                <a:cs typeface="Calibri"/>
              </a:rPr>
              <a:t>законодательный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механизм дифференцированного 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15" dirty="0">
                <a:solidFill>
                  <a:srgbClr val="0D79C9"/>
                </a:solidFill>
                <a:latin typeface="Calibri"/>
                <a:cs typeface="Calibri"/>
              </a:rPr>
              <a:t>подхода </a:t>
            </a:r>
            <a:r>
              <a:rPr sz="1400" spc="-8" dirty="0">
                <a:solidFill>
                  <a:srgbClr val="0D79C9"/>
                </a:solidFill>
                <a:latin typeface="Calibri"/>
                <a:cs typeface="Calibri"/>
              </a:rPr>
              <a:t>предоставления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гарантий 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и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компенсаций 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за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работу 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с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вредными </a:t>
            </a:r>
            <a:r>
              <a:rPr sz="1400" spc="-296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(опасными)</a:t>
            </a:r>
            <a:r>
              <a:rPr sz="1400" spc="-8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условиями</a:t>
            </a:r>
            <a:r>
              <a:rPr sz="1400" spc="-15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19" dirty="0">
                <a:solidFill>
                  <a:srgbClr val="0D79C9"/>
                </a:solidFill>
                <a:latin typeface="Calibri"/>
                <a:cs typeface="Calibri"/>
              </a:rPr>
              <a:t>труда</a:t>
            </a:r>
            <a:r>
              <a:rPr sz="1400" spc="4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в</a:t>
            </a:r>
            <a:r>
              <a:rPr sz="1400" spc="4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зависимости</a:t>
            </a:r>
            <a:r>
              <a:rPr sz="1400" spc="-19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от класса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условий</a:t>
            </a:r>
            <a:r>
              <a:rPr sz="1400" spc="-15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19" dirty="0">
                <a:solidFill>
                  <a:srgbClr val="0D79C9"/>
                </a:solidFill>
                <a:latin typeface="Calibri"/>
                <a:cs typeface="Calibri"/>
              </a:rPr>
              <a:t>труда</a:t>
            </a:r>
            <a:r>
              <a:rPr sz="1400" spc="4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4" dirty="0">
                <a:solidFill>
                  <a:srgbClr val="0D79C9"/>
                </a:solidFill>
                <a:latin typeface="Calibri"/>
                <a:cs typeface="Calibri"/>
              </a:rPr>
              <a:t>на </a:t>
            </a:r>
            <a:r>
              <a:rPr sz="1400" dirty="0">
                <a:solidFill>
                  <a:srgbClr val="0D79C9"/>
                </a:solidFill>
                <a:latin typeface="Calibri"/>
                <a:cs typeface="Calibri"/>
              </a:rPr>
              <a:t> рабочих</a:t>
            </a:r>
            <a:r>
              <a:rPr sz="1400" spc="-23" dirty="0">
                <a:solidFill>
                  <a:srgbClr val="0D79C9"/>
                </a:solidFill>
                <a:latin typeface="Calibri"/>
                <a:cs typeface="Calibri"/>
              </a:rPr>
              <a:t> </a:t>
            </a:r>
            <a:r>
              <a:rPr sz="1400" spc="-8" dirty="0">
                <a:solidFill>
                  <a:srgbClr val="0D79C9"/>
                </a:solidFill>
                <a:latin typeface="Calibri"/>
                <a:cs typeface="Calibri"/>
              </a:rPr>
              <a:t>местах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1019651"/>
            <a:ext cx="8929718" cy="45589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049" marR="3810" algn="ctr">
              <a:spcBef>
                <a:spcPts val="75"/>
              </a:spcBef>
            </a:pPr>
            <a:r>
              <a:rPr sz="1400" spc="-4" dirty="0">
                <a:latin typeface="Calibri"/>
                <a:cs typeface="Calibri"/>
              </a:rPr>
              <a:t>Дифференцированный</a:t>
            </a:r>
            <a:r>
              <a:rPr sz="1400" spc="19" dirty="0">
                <a:latin typeface="Calibri"/>
                <a:cs typeface="Calibri"/>
              </a:rPr>
              <a:t> </a:t>
            </a:r>
            <a:r>
              <a:rPr sz="1400" spc="-15" dirty="0">
                <a:latin typeface="Calibri"/>
                <a:cs typeface="Calibri"/>
              </a:rPr>
              <a:t>подход </a:t>
            </a:r>
            <a:r>
              <a:rPr sz="1400" dirty="0">
                <a:latin typeface="Calibri"/>
                <a:cs typeface="Calibri"/>
              </a:rPr>
              <a:t>к</a:t>
            </a:r>
            <a:r>
              <a:rPr sz="1400" spc="4" dirty="0">
                <a:latin typeface="Calibri"/>
                <a:cs typeface="Calibri"/>
              </a:rPr>
              <a:t> </a:t>
            </a:r>
            <a:r>
              <a:rPr sz="1400" spc="-8" dirty="0">
                <a:latin typeface="Calibri"/>
                <a:cs typeface="Calibri"/>
              </a:rPr>
              <a:t>определению </a:t>
            </a:r>
            <a:r>
              <a:rPr sz="1400" dirty="0">
                <a:latin typeface="Calibri"/>
                <a:cs typeface="Calibri"/>
              </a:rPr>
              <a:t>вида</a:t>
            </a:r>
            <a:r>
              <a:rPr sz="1400" spc="8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8" dirty="0">
                <a:latin typeface="Calibri"/>
                <a:cs typeface="Calibri"/>
              </a:rPr>
              <a:t>объема</a:t>
            </a:r>
            <a:r>
              <a:rPr sz="1400" spc="8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гарантий</a:t>
            </a:r>
            <a:r>
              <a:rPr sz="1400" spc="8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</a:t>
            </a:r>
            <a:r>
              <a:rPr sz="1400" spc="4" dirty="0">
                <a:latin typeface="Calibri"/>
                <a:cs typeface="Calibri"/>
              </a:rPr>
              <a:t> </a:t>
            </a:r>
            <a:r>
              <a:rPr sz="1400" spc="-4" dirty="0">
                <a:latin typeface="Calibri"/>
                <a:cs typeface="Calibri"/>
              </a:rPr>
              <a:t>компенсаций </a:t>
            </a:r>
            <a:r>
              <a:rPr sz="1400" spc="-293" dirty="0">
                <a:latin typeface="Calibri"/>
                <a:cs typeface="Calibri"/>
              </a:rPr>
              <a:t> </a:t>
            </a:r>
            <a:r>
              <a:rPr sz="1400" spc="-8" dirty="0">
                <a:latin typeface="Calibri"/>
                <a:cs typeface="Calibri"/>
              </a:rPr>
              <a:t>работникам,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4" dirty="0">
                <a:latin typeface="Calibri"/>
                <a:cs typeface="Calibri"/>
              </a:rPr>
              <a:t>занятым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на </a:t>
            </a:r>
            <a:r>
              <a:rPr sz="1400" spc="-4" dirty="0">
                <a:latin typeface="Calibri"/>
                <a:cs typeface="Calibri"/>
              </a:rPr>
              <a:t>работах </a:t>
            </a:r>
            <a:r>
              <a:rPr sz="1400">
                <a:latin typeface="Calibri"/>
                <a:cs typeface="Calibri"/>
              </a:rPr>
              <a:t>с</a:t>
            </a:r>
            <a:r>
              <a:rPr sz="1400" spc="4">
                <a:latin typeface="Calibri"/>
                <a:cs typeface="Calibri"/>
              </a:rPr>
              <a:t> </a:t>
            </a:r>
            <a:r>
              <a:rPr sz="1400" spc="-8" smtClean="0">
                <a:latin typeface="Calibri"/>
                <a:cs typeface="Calibri"/>
              </a:rPr>
              <a:t>вредными</a:t>
            </a:r>
            <a:r>
              <a:rPr lang="ru-RU" sz="1400" spc="-8" dirty="0" smtClean="0">
                <a:latin typeface="Calibri"/>
                <a:cs typeface="Calibri"/>
              </a:rPr>
              <a:t> </a:t>
            </a:r>
            <a:r>
              <a:rPr sz="1400" spc="-4" smtClean="0">
                <a:latin typeface="Calibri"/>
                <a:cs typeface="Calibri"/>
              </a:rPr>
              <a:t>(опасными</a:t>
            </a:r>
            <a:r>
              <a:rPr sz="1400" spc="-4" dirty="0">
                <a:latin typeface="Calibri"/>
                <a:cs typeface="Calibri"/>
              </a:rPr>
              <a:t>)</a:t>
            </a:r>
            <a:r>
              <a:rPr sz="1400" spc="19" dirty="0">
                <a:latin typeface="Calibri"/>
                <a:cs typeface="Calibri"/>
              </a:rPr>
              <a:t> </a:t>
            </a:r>
            <a:r>
              <a:rPr sz="1400" spc="-8" dirty="0">
                <a:latin typeface="Calibri"/>
                <a:cs typeface="Calibri"/>
              </a:rPr>
              <a:t>условиями</a:t>
            </a:r>
            <a:r>
              <a:rPr sz="1400" spc="11" dirty="0">
                <a:latin typeface="Calibri"/>
                <a:cs typeface="Calibri"/>
              </a:rPr>
              <a:t> </a:t>
            </a:r>
            <a:r>
              <a:rPr sz="1400" spc="-15" dirty="0">
                <a:latin typeface="Calibri"/>
                <a:cs typeface="Calibri"/>
              </a:rPr>
              <a:t>труда</a:t>
            </a:r>
            <a:r>
              <a:rPr sz="1400" spc="11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(статьи</a:t>
            </a:r>
            <a:r>
              <a:rPr sz="1500" b="1" spc="-8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92,</a:t>
            </a:r>
            <a:r>
              <a:rPr sz="1500" b="1" spc="-19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117,</a:t>
            </a:r>
            <a:r>
              <a:rPr sz="1500" b="1" spc="-19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147</a:t>
            </a:r>
            <a:r>
              <a:rPr sz="1500" b="1" spc="-8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ТК</a:t>
            </a:r>
            <a:r>
              <a:rPr sz="1500" b="1" spc="-11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РФ)</a:t>
            </a:r>
            <a:endParaRPr sz="150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57224" y="1571618"/>
          <a:ext cx="7695389" cy="33358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8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406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53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053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4871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8731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48259">
                <a:tc rowSpan="2">
                  <a:txBody>
                    <a:bodyPr/>
                    <a:lstStyle/>
                    <a:p>
                      <a:pPr marL="176213" marR="525780" indent="-87313" algn="just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lang="ru-RU" sz="1200" b="1" spc="-5" dirty="0" smtClean="0">
                          <a:latin typeface="Trebuchet MS"/>
                          <a:cs typeface="Trebuchet MS"/>
                        </a:rPr>
                        <a:t>Наименование</a:t>
                      </a:r>
                      <a:r>
                        <a:rPr lang="ru-RU" sz="1200" b="1" spc="-5" baseline="0" dirty="0" smtClean="0">
                          <a:latin typeface="Trebuchet MS"/>
                          <a:cs typeface="Trebuchet MS"/>
                        </a:rPr>
                        <a:t> гарантий и компенсаций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29528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Вредные</a:t>
                      </a:r>
                      <a:r>
                        <a:rPr sz="1200" b="1" spc="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условия</a:t>
                      </a:r>
                      <a:r>
                        <a:rPr sz="1200" b="1" spc="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труда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(класс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3)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29528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213995" marR="203835" indent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Опасные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условия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труда </a:t>
                      </a:r>
                      <a:r>
                        <a:rPr sz="1200" b="1" spc="-4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(класс</a:t>
                      </a:r>
                      <a:r>
                        <a:rPr sz="12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4)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29528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167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3.1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D0D2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3.2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D0D2EB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3.3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D0D2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3.4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D0D2E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4428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Сокращенная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продолжительность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рабочей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недели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более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36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часов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более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36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часов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более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36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часов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724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Дополнительный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200" spc="-10" dirty="0">
                          <a:latin typeface="Trebuchet MS"/>
                          <a:cs typeface="Trebuchet MS"/>
                        </a:rPr>
                        <a:t>оплачиваемый</a:t>
                      </a:r>
                      <a:r>
                        <a:rPr sz="1200" spc="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отпуск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D0D2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D0D2EB"/>
                    </a:solidFill>
                  </a:tcPr>
                </a:tc>
                <a:tc>
                  <a:txBody>
                    <a:bodyPr/>
                    <a:lstStyle/>
                    <a:p>
                      <a:pPr marL="424180" marR="292100" indent="-12382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 </a:t>
                      </a:r>
                      <a:r>
                        <a:rPr sz="1200" spc="-4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7</a:t>
                      </a:r>
                      <a:r>
                        <a:rPr sz="1200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дней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424180" marR="292100" indent="-12382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 </a:t>
                      </a:r>
                      <a:r>
                        <a:rPr sz="1200" spc="-4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7</a:t>
                      </a:r>
                      <a:r>
                        <a:rPr sz="1200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дней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454025" marR="321945" indent="-12509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 </a:t>
                      </a:r>
                      <a:r>
                        <a:rPr sz="1200" spc="-4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7</a:t>
                      </a:r>
                      <a:r>
                        <a:rPr sz="1200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дней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612775" marR="479425" indent="-12382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 </a:t>
                      </a:r>
                      <a:r>
                        <a:rPr sz="1200" spc="-4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7</a:t>
                      </a:r>
                      <a:r>
                        <a:rPr sz="1200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дней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722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  <a:tabLst>
                          <a:tab pos="1749425" algn="l"/>
                        </a:tabLst>
                      </a:pPr>
                      <a:r>
                        <a:rPr sz="1200" spc="-5" smtClean="0">
                          <a:latin typeface="Trebuchet MS"/>
                          <a:cs typeface="Trebuchet MS"/>
                        </a:rPr>
                        <a:t>Повышенный</a:t>
                      </a:r>
                      <a:r>
                        <a:rPr lang="ru-RU" sz="1200" spc="-5" baseline="0" dirty="0" smtClean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smtClean="0">
                          <a:latin typeface="Trebuchet MS"/>
                          <a:cs typeface="Trebuchet MS"/>
                        </a:rPr>
                        <a:t>размер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оплаты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труда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10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4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%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10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4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%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10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4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%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10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4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%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200" spc="-10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1200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менее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4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%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30004" marB="0">
                    <a:lnL w="12700">
                      <a:solidFill>
                        <a:srgbClr val="4E67C7"/>
                      </a:solidFill>
                      <a:prstDash val="solid"/>
                    </a:lnL>
                    <a:lnR w="12700">
                      <a:solidFill>
                        <a:srgbClr val="4E67C7"/>
                      </a:solidFill>
                      <a:prstDash val="solid"/>
                    </a:lnR>
                    <a:lnT w="12700">
                      <a:solidFill>
                        <a:srgbClr val="4E67C7"/>
                      </a:solidFill>
                      <a:prstDash val="solid"/>
                    </a:lnT>
                    <a:lnB w="12700">
                      <a:solidFill>
                        <a:srgbClr val="4E67C7"/>
                      </a:solidFill>
                      <a:prstDash val="solid"/>
                    </a:lnB>
                    <a:solidFill>
                      <a:srgbClr val="94A3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3049524" y="3095590"/>
            <a:ext cx="160020" cy="0"/>
          </a:xfrm>
          <a:custGeom>
            <a:avLst/>
            <a:gdLst/>
            <a:ahLst/>
            <a:cxnLst/>
            <a:rect l="l" t="t" r="r" b="b"/>
            <a:pathLst>
              <a:path w="213360">
                <a:moveTo>
                  <a:pt x="0" y="0"/>
                </a:moveTo>
                <a:lnTo>
                  <a:pt x="213361" y="0"/>
                </a:lnTo>
              </a:path>
            </a:pathLst>
          </a:custGeom>
          <a:ln w="127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22134" y="3095590"/>
            <a:ext cx="160020" cy="0"/>
          </a:xfrm>
          <a:custGeom>
            <a:avLst/>
            <a:gdLst/>
            <a:ahLst/>
            <a:cxnLst/>
            <a:rect l="l" t="t" r="r" b="b"/>
            <a:pathLst>
              <a:path w="213360">
                <a:moveTo>
                  <a:pt x="0" y="0"/>
                </a:moveTo>
                <a:lnTo>
                  <a:pt x="213361" y="0"/>
                </a:lnTo>
              </a:path>
            </a:pathLst>
          </a:custGeom>
          <a:ln w="127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49524" y="3840158"/>
            <a:ext cx="160020" cy="0"/>
          </a:xfrm>
          <a:custGeom>
            <a:avLst/>
            <a:gdLst/>
            <a:ahLst/>
            <a:cxnLst/>
            <a:rect l="l" t="t" r="r" b="b"/>
            <a:pathLst>
              <a:path w="213360">
                <a:moveTo>
                  <a:pt x="0" y="0"/>
                </a:moveTo>
                <a:lnTo>
                  <a:pt x="213361" y="0"/>
                </a:lnTo>
              </a:path>
            </a:pathLst>
          </a:custGeom>
          <a:ln w="127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42673" y="515683"/>
            <a:ext cx="3638455" cy="39281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81635" y="1004507"/>
            <a:ext cx="5907881" cy="978634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algn="just">
              <a:spcBef>
                <a:spcPts val="71"/>
              </a:spcBef>
            </a:pPr>
            <a:r>
              <a:rPr sz="2100" b="1" spc="-11" dirty="0">
                <a:solidFill>
                  <a:srgbClr val="0D79C9"/>
                </a:solidFill>
                <a:latin typeface="Times New Roman"/>
                <a:cs typeface="Times New Roman"/>
              </a:rPr>
              <a:t>Повышенные 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или 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дополнительные 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гарантии и 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компенсации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 за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19" dirty="0">
                <a:solidFill>
                  <a:srgbClr val="0D79C9"/>
                </a:solidFill>
                <a:latin typeface="Times New Roman"/>
                <a:cs typeface="Times New Roman"/>
              </a:rPr>
              <a:t>работу</a:t>
            </a:r>
            <a:r>
              <a:rPr sz="2100" b="1" spc="-15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11" dirty="0">
                <a:solidFill>
                  <a:srgbClr val="0D79C9"/>
                </a:solidFill>
                <a:latin typeface="Times New Roman"/>
                <a:cs typeface="Times New Roman"/>
              </a:rPr>
              <a:t>во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 вредных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 и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(или) 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опасных</a:t>
            </a:r>
            <a:r>
              <a:rPr sz="2100" b="1" spc="158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19" dirty="0">
                <a:solidFill>
                  <a:srgbClr val="0D79C9"/>
                </a:solidFill>
                <a:latin typeface="Times New Roman"/>
                <a:cs typeface="Times New Roman"/>
              </a:rPr>
              <a:t>условиях</a:t>
            </a:r>
            <a:r>
              <a:rPr sz="2100" b="1" spc="165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30" dirty="0">
                <a:solidFill>
                  <a:srgbClr val="0D79C9"/>
                </a:solidFill>
                <a:latin typeface="Times New Roman"/>
                <a:cs typeface="Times New Roman"/>
              </a:rPr>
              <a:t>труда</a:t>
            </a:r>
            <a:r>
              <a:rPr sz="2100" b="1" spc="169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могут</a:t>
            </a:r>
            <a:r>
              <a:rPr sz="2100" b="1" spc="161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11" dirty="0">
                <a:solidFill>
                  <a:srgbClr val="0D79C9"/>
                </a:solidFill>
                <a:latin typeface="Times New Roman"/>
                <a:cs typeface="Times New Roman"/>
              </a:rPr>
              <a:t>устанавливаться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68416" y="1964398"/>
            <a:ext cx="2255996" cy="978634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indent="512921">
              <a:spcBef>
                <a:spcPts val="71"/>
              </a:spcBef>
              <a:tabLst>
                <a:tab pos="1011555" algn="l"/>
                <a:tab pos="1407319" algn="l"/>
              </a:tabLst>
            </a:pPr>
            <a:r>
              <a:rPr sz="2100" b="1" spc="-19" dirty="0">
                <a:solidFill>
                  <a:srgbClr val="FF0000"/>
                </a:solidFill>
                <a:latin typeface="Times New Roman"/>
                <a:cs typeface="Times New Roman"/>
              </a:rPr>
              <a:t>договором</a:t>
            </a:r>
            <a:r>
              <a:rPr sz="2100" b="1" spc="-19" dirty="0">
                <a:solidFill>
                  <a:srgbClr val="0D79C9"/>
                </a:solidFill>
                <a:latin typeface="Times New Roman"/>
                <a:cs typeface="Times New Roman"/>
              </a:rPr>
              <a:t>, </a:t>
            </a:r>
            <a:r>
              <a:rPr sz="2100" b="1" spc="-15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а</a:t>
            </a:r>
            <a:r>
              <a:rPr sz="2100" b="1" spc="4" dirty="0">
                <a:solidFill>
                  <a:srgbClr val="0D79C9"/>
                </a:solidFill>
                <a:latin typeface="Times New Roman"/>
                <a:cs typeface="Times New Roman"/>
              </a:rPr>
              <a:t>к</a:t>
            </a:r>
            <a:r>
              <a:rPr sz="2100" b="1" spc="-38" dirty="0">
                <a:solidFill>
                  <a:srgbClr val="0D79C9"/>
                </a:solidFill>
                <a:latin typeface="Times New Roman"/>
                <a:cs typeface="Times New Roman"/>
              </a:rPr>
              <a:t>то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м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	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с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	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уче</a:t>
            </a:r>
            <a:r>
              <a:rPr sz="2100" b="1" spc="-38" dirty="0">
                <a:solidFill>
                  <a:srgbClr val="0D79C9"/>
                </a:solidFill>
                <a:latin typeface="Times New Roman"/>
                <a:cs typeface="Times New Roman"/>
              </a:rPr>
              <a:t>то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м</a:t>
            </a:r>
            <a:endParaRPr sz="2100">
              <a:latin typeface="Times New Roman"/>
              <a:cs typeface="Times New Roman"/>
            </a:endParaRPr>
          </a:p>
          <a:p>
            <a:pPr marL="476726">
              <a:spcBef>
                <a:spcPts val="4"/>
              </a:spcBef>
            </a:pPr>
            <a:r>
              <a:rPr sz="2100" b="1" spc="-15" dirty="0">
                <a:solidFill>
                  <a:srgbClr val="0D79C9"/>
                </a:solidFill>
                <a:latin typeface="Times New Roman"/>
                <a:cs typeface="Times New Roman"/>
              </a:rPr>
              <a:t>положения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72894" y="1964398"/>
            <a:ext cx="1617345" cy="978634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indent="195263" algn="r">
              <a:spcBef>
                <a:spcPts val="71"/>
              </a:spcBef>
            </a:pP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ло</a:t>
            </a:r>
            <a:r>
              <a:rPr sz="2100" b="1" spc="-30" dirty="0">
                <a:solidFill>
                  <a:srgbClr val="0D79C9"/>
                </a:solidFill>
                <a:latin typeface="Times New Roman"/>
                <a:cs typeface="Times New Roman"/>
              </a:rPr>
              <a:t>к</a:t>
            </a:r>
            <a:r>
              <a:rPr sz="2100" b="1" spc="15" dirty="0">
                <a:solidFill>
                  <a:srgbClr val="0D79C9"/>
                </a:solidFill>
                <a:latin typeface="Times New Roman"/>
                <a:cs typeface="Times New Roman"/>
              </a:rPr>
              <a:t>а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льным  финансово- 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р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а</a:t>
            </a:r>
            <a:r>
              <a:rPr sz="2100" b="1" spc="-30" dirty="0">
                <a:solidFill>
                  <a:srgbClr val="0D79C9"/>
                </a:solidFill>
                <a:latin typeface="Times New Roman"/>
                <a:cs typeface="Times New Roman"/>
              </a:rPr>
              <a:t>бо</a:t>
            </a:r>
            <a:r>
              <a:rPr sz="2100" b="1" spc="-38" dirty="0">
                <a:solidFill>
                  <a:srgbClr val="0D79C9"/>
                </a:solidFill>
                <a:latin typeface="Times New Roman"/>
                <a:cs typeface="Times New Roman"/>
              </a:rPr>
              <a:t>т</a:t>
            </a:r>
            <a:r>
              <a:rPr sz="2100" b="1" spc="-64" dirty="0">
                <a:solidFill>
                  <a:srgbClr val="0D79C9"/>
                </a:solidFill>
                <a:latin typeface="Times New Roman"/>
                <a:cs typeface="Times New Roman"/>
              </a:rPr>
              <a:t>о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д</a:t>
            </a:r>
            <a:r>
              <a:rPr sz="2100" b="1" spc="-53" dirty="0">
                <a:solidFill>
                  <a:srgbClr val="0D79C9"/>
                </a:solidFill>
                <a:latin typeface="Times New Roman"/>
                <a:cs typeface="Times New Roman"/>
              </a:rPr>
              <a:t>а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т</a:t>
            </a:r>
            <a:r>
              <a:rPr sz="2100" b="1" spc="-15" dirty="0">
                <a:solidFill>
                  <a:srgbClr val="0D79C9"/>
                </a:solidFill>
                <a:latin typeface="Times New Roman"/>
                <a:cs typeface="Times New Roman"/>
              </a:rPr>
              <a:t>е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ля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1634" y="1964398"/>
            <a:ext cx="1963103" cy="130179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>
              <a:spcBef>
                <a:spcPts val="71"/>
              </a:spcBef>
            </a:pPr>
            <a:r>
              <a:rPr sz="2100" b="1" spc="-11" dirty="0">
                <a:solidFill>
                  <a:srgbClr val="FF0000"/>
                </a:solidFill>
                <a:latin typeface="Times New Roman"/>
                <a:cs typeface="Times New Roman"/>
              </a:rPr>
              <a:t>коллективным </a:t>
            </a:r>
            <a:r>
              <a:rPr sz="2100" b="1" spc="-8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100" b="1" spc="-15" dirty="0">
                <a:solidFill>
                  <a:srgbClr val="0D79C9"/>
                </a:solidFill>
                <a:latin typeface="Times New Roman"/>
                <a:cs typeface="Times New Roman"/>
              </a:rPr>
              <a:t>нормативным </a:t>
            </a:r>
            <a:r>
              <a:rPr sz="2100" b="1" spc="-11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э</a:t>
            </a:r>
            <a:r>
              <a:rPr sz="2100" b="1" spc="-30" dirty="0">
                <a:solidFill>
                  <a:srgbClr val="0D79C9"/>
                </a:solidFill>
                <a:latin typeface="Times New Roman"/>
                <a:cs typeface="Times New Roman"/>
              </a:rPr>
              <a:t>к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он</a:t>
            </a:r>
            <a:r>
              <a:rPr sz="2100" b="1" spc="-34" dirty="0">
                <a:solidFill>
                  <a:srgbClr val="0D79C9"/>
                </a:solidFill>
                <a:latin typeface="Times New Roman"/>
                <a:cs typeface="Times New Roman"/>
              </a:rPr>
              <a:t>о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ми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ч</a:t>
            </a:r>
            <a:r>
              <a:rPr sz="2100" b="1" spc="15" dirty="0">
                <a:solidFill>
                  <a:srgbClr val="0D79C9"/>
                </a:solidFill>
                <a:latin typeface="Times New Roman"/>
                <a:cs typeface="Times New Roman"/>
              </a:rPr>
              <a:t>е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с</a:t>
            </a:r>
            <a:r>
              <a:rPr sz="2100" b="1" spc="-38" dirty="0">
                <a:solidFill>
                  <a:srgbClr val="0D79C9"/>
                </a:solidFill>
                <a:latin typeface="Times New Roman"/>
                <a:cs typeface="Times New Roman"/>
              </a:rPr>
              <a:t>к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о</a:t>
            </a:r>
            <a:r>
              <a:rPr sz="2100" b="1" spc="-53" dirty="0">
                <a:solidFill>
                  <a:srgbClr val="0D79C9"/>
                </a:solidFill>
                <a:latin typeface="Times New Roman"/>
                <a:cs typeface="Times New Roman"/>
              </a:rPr>
              <a:t>г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о  </a:t>
            </a:r>
            <a:r>
              <a:rPr sz="2100" b="1" spc="-8" dirty="0">
                <a:solidFill>
                  <a:srgbClr val="0D79C9"/>
                </a:solidFill>
                <a:latin typeface="Times New Roman"/>
                <a:cs typeface="Times New Roman"/>
              </a:rPr>
              <a:t>(статья</a:t>
            </a:r>
            <a:r>
              <a:rPr sz="2100" b="1" spc="-30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dirty="0">
                <a:solidFill>
                  <a:srgbClr val="0D79C9"/>
                </a:solidFill>
                <a:latin typeface="Times New Roman"/>
                <a:cs typeface="Times New Roman"/>
              </a:rPr>
              <a:t>219</a:t>
            </a:r>
            <a:r>
              <a:rPr sz="2100" b="1" spc="-30" dirty="0">
                <a:solidFill>
                  <a:srgbClr val="0D79C9"/>
                </a:solidFill>
                <a:latin typeface="Times New Roman"/>
                <a:cs typeface="Times New Roman"/>
              </a:rPr>
              <a:t> </a:t>
            </a:r>
            <a:r>
              <a:rPr sz="2100" b="1" spc="-4" dirty="0">
                <a:solidFill>
                  <a:srgbClr val="0D79C9"/>
                </a:solidFill>
                <a:latin typeface="Times New Roman"/>
                <a:cs typeface="Times New Roman"/>
              </a:rPr>
              <a:t>ТК).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1635" y="3257836"/>
            <a:ext cx="2177891" cy="428483"/>
          </a:xfrm>
          <a:prstGeom prst="rect">
            <a:avLst/>
          </a:prstGeom>
        </p:spPr>
        <p:txBody>
          <a:bodyPr vert="horz" wrap="square" lIns="0" tIns="12859" rIns="0" bIns="0" rtlCol="0">
            <a:spAutoFit/>
          </a:bodyPr>
          <a:lstStyle/>
          <a:p>
            <a:pPr marL="9525">
              <a:spcBef>
                <a:spcPts val="101"/>
              </a:spcBef>
            </a:pPr>
            <a:r>
              <a:rPr sz="2700" spc="-34" dirty="0">
                <a:solidFill>
                  <a:srgbClr val="C3250C"/>
                </a:solidFill>
                <a:latin typeface="Georgia"/>
                <a:cs typeface="Georgia"/>
              </a:rPr>
              <a:t>*</a:t>
            </a:r>
            <a:r>
              <a:rPr sz="2100" b="1" spc="-34" dirty="0">
                <a:solidFill>
                  <a:srgbClr val="00AF50"/>
                </a:solidFill>
                <a:latin typeface="Times New Roman"/>
                <a:cs typeface="Times New Roman"/>
              </a:rPr>
              <a:t>СОГЛАШЕНИЯ</a:t>
            </a:r>
            <a:endParaRPr sz="21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73227" y="797815"/>
            <a:ext cx="7952994" cy="3374135"/>
            <a:chOff x="897636" y="1063752"/>
            <a:chExt cx="10603992" cy="4498847"/>
          </a:xfrm>
        </p:grpSpPr>
        <p:sp>
          <p:nvSpPr>
            <p:cNvPr id="10" name="object 10"/>
            <p:cNvSpPr/>
            <p:nvPr/>
          </p:nvSpPr>
          <p:spPr>
            <a:xfrm>
              <a:off x="897636" y="5562599"/>
              <a:ext cx="8320405" cy="0"/>
            </a:xfrm>
            <a:custGeom>
              <a:avLst/>
              <a:gdLst/>
              <a:ahLst/>
              <a:cxnLst/>
              <a:rect l="l" t="t" r="r" b="b"/>
              <a:pathLst>
                <a:path w="8320405">
                  <a:moveTo>
                    <a:pt x="0" y="0"/>
                  </a:moveTo>
                  <a:lnTo>
                    <a:pt x="8320278" y="0"/>
                  </a:lnTo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09176" y="1063752"/>
              <a:ext cx="2092452" cy="3729228"/>
            </a:xfrm>
            <a:prstGeom prst="rect">
              <a:avLst/>
            </a:prstGeom>
          </p:spPr>
        </p:pic>
      </p:grpSp>
      <p:sp>
        <p:nvSpPr>
          <p:cNvPr id="9" name="Номер слайда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6C49B9C-DC82-46E5-9BCA-F22902F84F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62358" t="36250"/>
          <a:stretch/>
        </p:blipFill>
        <p:spPr>
          <a:xfrm>
            <a:off x="6859510" y="3518065"/>
            <a:ext cx="2275013" cy="1625435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330E87D-36C7-41EE-A3C2-CBA848092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3E0F9-9AB8-42A6-A81D-26E92BF03D04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11183" y="951570"/>
            <a:ext cx="7848600" cy="270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</a:rPr>
              <a:t>Повышенный размер оплаты труда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65869" y="1467444"/>
            <a:ext cx="7848600" cy="6348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Трудовым Кодексом РФ (ст.147) оплата труда работников, занятых на работах с вредными условиями труда, т.е. с условиями труда отнесенными по результатам СОУТ к классам 3.1, 3.2, 3.3, 3.4, и 4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65869" y="2318956"/>
            <a:ext cx="7848600" cy="7012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Минимальный размер повышения составляет 4% тарифной сетки (оклада) работников с нормальными условиями труда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65870" y="3518364"/>
            <a:ext cx="2808287" cy="11765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Устанавливается работодателем с учетом мнения выборного органа первичной профсоюзной организации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547182" y="3507201"/>
            <a:ext cx="2447925" cy="11877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Коллективным договором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066545" y="3507201"/>
            <a:ext cx="2447925" cy="11877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</a:rPr>
              <a:t>Трудовым договором</a:t>
            </a:r>
          </a:p>
        </p:txBody>
      </p:sp>
      <p:cxnSp>
        <p:nvCxnSpPr>
          <p:cNvPr id="17" name="Прямая со стрелкой 16"/>
          <p:cNvCxnSpPr>
            <a:endCxn id="14" idx="0"/>
          </p:cNvCxnSpPr>
          <p:nvPr/>
        </p:nvCxnSpPr>
        <p:spPr>
          <a:xfrm flipH="1">
            <a:off x="2070013" y="3031398"/>
            <a:ext cx="794" cy="48696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698119" y="3020235"/>
            <a:ext cx="0" cy="4857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7363531" y="3020236"/>
            <a:ext cx="0" cy="4869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10" idx="0"/>
          </p:cNvCxnSpPr>
          <p:nvPr/>
        </p:nvCxnSpPr>
        <p:spPr>
          <a:xfrm flipH="1">
            <a:off x="4590169" y="1238557"/>
            <a:ext cx="36512" cy="2288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818394" y="2102263"/>
            <a:ext cx="0" cy="216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7363531" y="2102263"/>
            <a:ext cx="0" cy="216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698119" y="2102263"/>
            <a:ext cx="0" cy="216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8397842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6C49B9C-DC82-46E5-9BCA-F22902F84F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62358" t="36250"/>
          <a:stretch/>
        </p:blipFill>
        <p:spPr>
          <a:xfrm>
            <a:off x="6859510" y="3518065"/>
            <a:ext cx="2275013" cy="1625435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330E87D-36C7-41EE-A3C2-CBA848092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3E0F9-9AB8-42A6-A81D-26E92BF03D04}" type="slidenum">
              <a:rPr lang="ru-RU" sz="1300" smtClean="0"/>
              <a:pPr/>
              <a:t>17</a:t>
            </a:fld>
            <a:endParaRPr lang="ru-RU" sz="1300"/>
          </a:p>
        </p:txBody>
      </p:sp>
      <p:sp>
        <p:nvSpPr>
          <p:cNvPr id="9" name="Прямоугольник 8"/>
          <p:cNvSpPr/>
          <p:nvPr/>
        </p:nvSpPr>
        <p:spPr>
          <a:xfrm>
            <a:off x="595593" y="747888"/>
            <a:ext cx="7848600" cy="444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</a:rPr>
              <a:t>Ежегодный дополнительный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</a:rPr>
              <a:t> оплачиваемый отпуск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95593" y="1381960"/>
            <a:ext cx="7848600" cy="1025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</a:rPr>
              <a:t>Трудовым Кодексом РФ (ст.117) дополнительный оплачиваемый отпуск предоставляется работникам, условия труда на рабочих местах которых по результатам СОУТ отнесены к вредным и (или) опасным условиям труда классов 3.2, 3.3, 3.4 и 4, и по продолжительности составляет не менее 7 календарных дней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95593" y="2623781"/>
            <a:ext cx="7848600" cy="7012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</a:rPr>
              <a:t>Дополнительный отпуск от 7 календарных дней предоставляется при условии занятости во вредных условиях более половины рабочего дня в течении 11 месяцев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07833" y="3811813"/>
            <a:ext cx="2305050" cy="12565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</a:rPr>
              <a:t>Устанавливается трудовым договором на основании отраслевого (межотраслевого) соглашения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476906" y="3812026"/>
            <a:ext cx="2303463" cy="12916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</a:rPr>
              <a:t>Коллективным договором с учетом результатов СОУТ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140730" y="3812026"/>
            <a:ext cx="2376488" cy="12916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</a:rPr>
              <a:t>Письменного согласия работника, оформленного путем заключения отдельного соглашения к трудовому договору</a:t>
            </a:r>
          </a:p>
        </p:txBody>
      </p:sp>
      <p:cxnSp>
        <p:nvCxnSpPr>
          <p:cNvPr id="17" name="Прямая со стрелкой 16"/>
          <p:cNvCxnSpPr>
            <a:endCxn id="14" idx="0"/>
          </p:cNvCxnSpPr>
          <p:nvPr/>
        </p:nvCxnSpPr>
        <p:spPr>
          <a:xfrm>
            <a:off x="1760358" y="3324848"/>
            <a:ext cx="0" cy="4869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627843" y="3325060"/>
            <a:ext cx="0" cy="4857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7293255" y="3325060"/>
            <a:ext cx="0" cy="4869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9" idx="2"/>
            <a:endCxn id="10" idx="0"/>
          </p:cNvCxnSpPr>
          <p:nvPr/>
        </p:nvCxnSpPr>
        <p:spPr>
          <a:xfrm>
            <a:off x="4519893" y="1192613"/>
            <a:ext cx="0" cy="18934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748118" y="2407088"/>
            <a:ext cx="0" cy="216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7293255" y="2407088"/>
            <a:ext cx="0" cy="216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627843" y="2407088"/>
            <a:ext cx="0" cy="216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7383342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6C49B9C-DC82-46E5-9BCA-F22902F84F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62358" t="36250"/>
          <a:stretch/>
        </p:blipFill>
        <p:spPr>
          <a:xfrm>
            <a:off x="6859510" y="3518065"/>
            <a:ext cx="2275013" cy="162543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1E44B83-9C5A-4C72-BBE3-270E7654F4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298" y="126888"/>
            <a:ext cx="659877" cy="621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1AA2BAC-D318-4834-B459-1D113FF97F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7084" y="126888"/>
            <a:ext cx="2437969" cy="6210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7FA9F64D-DBF9-4197-928D-DCABE32AA3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3700" y="85050"/>
            <a:ext cx="936000" cy="702000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330E87D-36C7-41EE-A3C2-CBA848092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3E0F9-9AB8-42A6-A81D-26E92BF03D04}" type="slidenum">
              <a:rPr lang="ru-RU" sz="1300" smtClean="0"/>
              <a:pPr/>
              <a:t>18</a:t>
            </a:fld>
            <a:endParaRPr lang="ru-RU" sz="1300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2131214" y="1113588"/>
            <a:ext cx="0" cy="5393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7020272" y="1113588"/>
            <a:ext cx="0" cy="5393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1" y="1543210"/>
            <a:ext cx="8964612" cy="14037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FF00"/>
                </a:solidFill>
              </a:rPr>
              <a:t>Трудовым Кодексом РФ (ст.92) работникам за работу во вредных и (или) опасных условиях труда, отнесенных по результатам СОУТ к классам 3.3, 3.4 или 4, устанавливается сокращенная продолжительность рабочего времени - не более 36 часов в неделю</a:t>
            </a:r>
          </a:p>
        </p:txBody>
      </p:sp>
      <p:sp>
        <p:nvSpPr>
          <p:cNvPr id="16" name="Овал 15"/>
          <p:cNvSpPr/>
          <p:nvPr/>
        </p:nvSpPr>
        <p:spPr>
          <a:xfrm>
            <a:off x="1" y="3165872"/>
            <a:ext cx="2555776" cy="15650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chemeClr val="bg1"/>
                </a:solidFill>
              </a:rPr>
              <a:t>Устанавливается трудовым договором на основании отраслевого (межотраслевого) соглашения</a:t>
            </a:r>
          </a:p>
        </p:txBody>
      </p:sp>
      <p:sp>
        <p:nvSpPr>
          <p:cNvPr id="17" name="Овал 16"/>
          <p:cNvSpPr/>
          <p:nvPr/>
        </p:nvSpPr>
        <p:spPr>
          <a:xfrm>
            <a:off x="3132139" y="3273828"/>
            <a:ext cx="2359025" cy="15660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/>
              <a:t>Коллективным договором с учетом результатов СОУТ</a:t>
            </a:r>
          </a:p>
        </p:txBody>
      </p:sp>
      <p:sp>
        <p:nvSpPr>
          <p:cNvPr id="18" name="Овал 17"/>
          <p:cNvSpPr/>
          <p:nvPr/>
        </p:nvSpPr>
        <p:spPr>
          <a:xfrm>
            <a:off x="6011863" y="3219822"/>
            <a:ext cx="2503487" cy="16200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/>
              <a:t>Письменного согласия работника, оформленного путем заключения отдельного соглашения к трудовому договору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1403350" y="2518172"/>
            <a:ext cx="0" cy="43219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17" idx="0"/>
          </p:cNvCxnSpPr>
          <p:nvPr/>
        </p:nvCxnSpPr>
        <p:spPr>
          <a:xfrm flipH="1">
            <a:off x="4311651" y="2733675"/>
            <a:ext cx="188912" cy="54015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18" idx="0"/>
          </p:cNvCxnSpPr>
          <p:nvPr/>
        </p:nvCxnSpPr>
        <p:spPr>
          <a:xfrm flipH="1">
            <a:off x="7263607" y="2518173"/>
            <a:ext cx="261144" cy="7016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115616" y="918433"/>
            <a:ext cx="7020450" cy="3521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/>
              <a:t>Сокращение </a:t>
            </a:r>
            <a:r>
              <a:rPr lang="ru-RU" sz="1300" b="1" dirty="0"/>
              <a:t>продолжительности</a:t>
            </a:r>
            <a:r>
              <a:rPr lang="ru-RU" sz="1300" dirty="0"/>
              <a:t> рабочего времени</a:t>
            </a:r>
          </a:p>
        </p:txBody>
      </p:sp>
    </p:spTree>
    <p:extLst>
      <p:ext uri="{BB962C8B-B14F-4D97-AF65-F5344CB8AC3E}">
        <p14:creationId xmlns:p14="http://schemas.microsoft.com/office/powerpoint/2010/main" xmlns="" val="285687257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1014</Words>
  <PresentationFormat>Экран (16:9)</PresentationFormat>
  <Paragraphs>212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ПРОФСОЮЗ СОЗДАЕТСЯ И  ФУНКЦИОНИРУЕТ В ЦЕЛЯХ:</vt:lpstr>
      <vt:lpstr>Слайд 3</vt:lpstr>
      <vt:lpstr>Слайд 4</vt:lpstr>
      <vt:lpstr>Генеральное  соглашение</vt:lpstr>
      <vt:lpstr>Слайд 6</vt:lpstr>
      <vt:lpstr>Ст.40 Трудового Кодекса РФ</vt:lpstr>
      <vt:lpstr>Слайд 8</vt:lpstr>
      <vt:lpstr>1этап: Письменное предложение</vt:lpstr>
      <vt:lpstr>Слайд 10</vt:lpstr>
      <vt:lpstr>Направления работы по охране труда</vt:lpstr>
      <vt:lpstr>Содержание и структура коллективного договора (ст.41 ТК РФ)</vt:lpstr>
      <vt:lpstr>Слайд 13</vt:lpstr>
      <vt:lpstr>Сформирован законодательный механизм дифференцированного  подхода предоставления гарантий и компенсаций за работу с вредными  (опасными) условиями труда в зависимости от класса условий труда на  рабочих местах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общая </dc:title>
  <dc:creator>Пользователь</dc:creator>
  <cp:lastModifiedBy>UseR7</cp:lastModifiedBy>
  <cp:revision>23</cp:revision>
  <dcterms:created xsi:type="dcterms:W3CDTF">2022-03-22T06:34:24Z</dcterms:created>
  <dcterms:modified xsi:type="dcterms:W3CDTF">2022-04-08T08:44:30Z</dcterms:modified>
</cp:coreProperties>
</file>